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77" r:id="rId2"/>
    <p:sldId id="258" r:id="rId3"/>
    <p:sldId id="259" r:id="rId4"/>
    <p:sldId id="261" r:id="rId5"/>
    <p:sldId id="262" r:id="rId6"/>
    <p:sldId id="282" r:id="rId7"/>
    <p:sldId id="265" r:id="rId8"/>
    <p:sldId id="286" r:id="rId9"/>
    <p:sldId id="264" r:id="rId10"/>
    <p:sldId id="284" r:id="rId11"/>
    <p:sldId id="285" r:id="rId12"/>
    <p:sldId id="278" r:id="rId13"/>
    <p:sldId id="266" r:id="rId14"/>
    <p:sldId id="299" r:id="rId15"/>
    <p:sldId id="269" r:id="rId16"/>
    <p:sldId id="270" r:id="rId17"/>
    <p:sldId id="271" r:id="rId18"/>
    <p:sldId id="272" r:id="rId19"/>
    <p:sldId id="273" r:id="rId20"/>
    <p:sldId id="274"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6">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4660"/>
  </p:normalViewPr>
  <p:slideViewPr>
    <p:cSldViewPr snapToGrid="0">
      <p:cViewPr>
        <p:scale>
          <a:sx n="64" d="100"/>
          <a:sy n="64" d="100"/>
        </p:scale>
        <p:origin x="808" y="-48"/>
      </p:cViewPr>
      <p:guideLst>
        <p:guide orient="horz" pos="2146"/>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77" name="Rectangle 2"/>
          <p:cNvSpPr>
            <a:spLocks noGrp="1" noChangeArrowheads="1"/>
          </p:cNvSpPr>
          <p:nvPr>
            <p:ph type="hdr" sz="quarter"/>
          </p:nvPr>
        </p:nvSpPr>
        <p:spPr bwMode="auto">
          <a:xfrm>
            <a:off x="2" y="1"/>
            <a:ext cx="3076575" cy="512763"/>
          </a:xfrm>
          <a:prstGeom prst="rect">
            <a:avLst/>
          </a:prstGeom>
          <a:noFill/>
          <a:ln w="9525">
            <a:noFill/>
            <a:miter lim="800000"/>
          </a:ln>
          <a:effectLst/>
        </p:spPr>
        <p:txBody>
          <a:bodyPr vert="horz" wrap="square" lIns="91492" tIns="45745" rIns="91492" bIns="45745" numCol="1" anchor="t" anchorCtr="0" compatLnSpc="1"/>
          <a:lstStyle>
            <a:lvl1pPr algn="l">
              <a:defRPr sz="1100"/>
            </a:lvl1pPr>
          </a:lstStyle>
          <a:p>
            <a:endParaRPr lang="en-US"/>
          </a:p>
        </p:txBody>
      </p:sp>
      <p:sp>
        <p:nvSpPr>
          <p:cNvPr id="1048678" name="Rectangle 3"/>
          <p:cNvSpPr>
            <a:spLocks noGrp="1" noChangeArrowheads="1"/>
          </p:cNvSpPr>
          <p:nvPr>
            <p:ph type="dt" idx="1"/>
          </p:nvPr>
        </p:nvSpPr>
        <p:spPr bwMode="auto">
          <a:xfrm>
            <a:off x="4021139" y="1"/>
            <a:ext cx="3076575" cy="512763"/>
          </a:xfrm>
          <a:prstGeom prst="rect">
            <a:avLst/>
          </a:prstGeom>
          <a:noFill/>
          <a:ln w="9525">
            <a:noFill/>
            <a:miter lim="800000"/>
          </a:ln>
          <a:effectLst/>
        </p:spPr>
        <p:txBody>
          <a:bodyPr vert="horz" wrap="square" lIns="91492" tIns="45745" rIns="91492" bIns="45745" numCol="1" anchor="t" anchorCtr="0" compatLnSpc="1"/>
          <a:lstStyle>
            <a:lvl1pPr algn="r">
              <a:defRPr sz="1100"/>
            </a:lvl1pPr>
          </a:lstStyle>
          <a:p>
            <a:endParaRPr lang="en-US"/>
          </a:p>
        </p:txBody>
      </p:sp>
      <p:sp>
        <p:nvSpPr>
          <p:cNvPr id="1048679"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ln>
          <a:effectLst/>
        </p:spPr>
      </p:sp>
      <p:sp>
        <p:nvSpPr>
          <p:cNvPr id="1048680" name="Rectangle 5"/>
          <p:cNvSpPr>
            <a:spLocks noGrp="1" noChangeArrowheads="1"/>
          </p:cNvSpPr>
          <p:nvPr>
            <p:ph type="body" sz="quarter" idx="3"/>
          </p:nvPr>
        </p:nvSpPr>
        <p:spPr bwMode="auto">
          <a:xfrm>
            <a:off x="709614" y="4862514"/>
            <a:ext cx="5680075" cy="4605337"/>
          </a:xfrm>
          <a:prstGeom prst="rect">
            <a:avLst/>
          </a:prstGeom>
          <a:noFill/>
          <a:ln w="9525">
            <a:noFill/>
            <a:miter lim="800000"/>
          </a:ln>
          <a:effectLst/>
        </p:spPr>
        <p:txBody>
          <a:bodyPr vert="horz" wrap="square" lIns="91492" tIns="45745" rIns="91492" bIns="45745" numCol="1" anchor="t" anchorCtr="0" compatLnSpc="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1" name="Rectangle 6"/>
          <p:cNvSpPr>
            <a:spLocks noGrp="1" noChangeArrowheads="1"/>
          </p:cNvSpPr>
          <p:nvPr>
            <p:ph type="ftr" sz="quarter" idx="4"/>
          </p:nvPr>
        </p:nvSpPr>
        <p:spPr bwMode="auto">
          <a:xfrm>
            <a:off x="2" y="9720264"/>
            <a:ext cx="3076575" cy="512762"/>
          </a:xfrm>
          <a:prstGeom prst="rect">
            <a:avLst/>
          </a:prstGeom>
          <a:noFill/>
          <a:ln w="9525">
            <a:noFill/>
            <a:miter lim="800000"/>
          </a:ln>
          <a:effectLst/>
        </p:spPr>
        <p:txBody>
          <a:bodyPr vert="horz" wrap="square" lIns="91492" tIns="45745" rIns="91492" bIns="45745" numCol="1" anchor="b" anchorCtr="0" compatLnSpc="1"/>
          <a:lstStyle>
            <a:lvl1pPr algn="l">
              <a:defRPr sz="1100"/>
            </a:lvl1pPr>
          </a:lstStyle>
          <a:p>
            <a:endParaRPr lang="en-US"/>
          </a:p>
        </p:txBody>
      </p:sp>
      <p:sp>
        <p:nvSpPr>
          <p:cNvPr id="1048682" name="Rectangle 7"/>
          <p:cNvSpPr>
            <a:spLocks noGrp="1" noChangeArrowheads="1"/>
          </p:cNvSpPr>
          <p:nvPr>
            <p:ph type="sldNum" sz="quarter" idx="5"/>
          </p:nvPr>
        </p:nvSpPr>
        <p:spPr bwMode="auto">
          <a:xfrm>
            <a:off x="4021139" y="9720264"/>
            <a:ext cx="3076575" cy="512762"/>
          </a:xfrm>
          <a:prstGeom prst="rect">
            <a:avLst/>
          </a:prstGeom>
          <a:noFill/>
          <a:ln w="9525">
            <a:noFill/>
            <a:miter lim="800000"/>
          </a:ln>
          <a:effectLst/>
        </p:spPr>
        <p:txBody>
          <a:bodyPr vert="horz" wrap="square" lIns="91492" tIns="45745" rIns="91492" bIns="45745" numCol="1" anchor="b" anchorCtr="0" compatLnSpc="1"/>
          <a:lstStyle>
            <a:lvl1pPr algn="r">
              <a:defRPr sz="1100"/>
            </a:lvl1pPr>
          </a:lstStyle>
          <a:p>
            <a:fld id="{A9A0EA98-5831-4853-B862-C702E6EB345C}" type="slidenum">
              <a:rPr lang="en-US"/>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704020202020204" pitchFamily="34" charset="0"/>
        <a:ea typeface="+mn-ea"/>
        <a:cs typeface="+mn-cs"/>
      </a:defRPr>
    </a:lvl1pPr>
    <a:lvl2pPr marL="457200" algn="l" rtl="0" fontAlgn="base">
      <a:spcBef>
        <a:spcPct val="30000"/>
      </a:spcBef>
      <a:spcAft>
        <a:spcPct val="0"/>
      </a:spcAft>
      <a:defRPr sz="1200" kern="1200">
        <a:solidFill>
          <a:schemeClr val="tx1"/>
        </a:solidFill>
        <a:latin typeface="Arial" panose="020B0704020202020204" pitchFamily="34" charset="0"/>
        <a:ea typeface="+mn-ea"/>
        <a:cs typeface="+mn-cs"/>
      </a:defRPr>
    </a:lvl2pPr>
    <a:lvl3pPr marL="914400" algn="l" rtl="0" fontAlgn="base">
      <a:spcBef>
        <a:spcPct val="30000"/>
      </a:spcBef>
      <a:spcAft>
        <a:spcPct val="0"/>
      </a:spcAft>
      <a:defRPr sz="1200" kern="1200">
        <a:solidFill>
          <a:schemeClr val="tx1"/>
        </a:solidFill>
        <a:latin typeface="Arial" panose="020B0704020202020204" pitchFamily="34" charset="0"/>
        <a:ea typeface="+mn-ea"/>
        <a:cs typeface="+mn-cs"/>
      </a:defRPr>
    </a:lvl3pPr>
    <a:lvl4pPr marL="1371600" algn="l" rtl="0" fontAlgn="base">
      <a:spcBef>
        <a:spcPct val="30000"/>
      </a:spcBef>
      <a:spcAft>
        <a:spcPct val="0"/>
      </a:spcAft>
      <a:defRPr sz="1200" kern="1200">
        <a:solidFill>
          <a:schemeClr val="tx1"/>
        </a:solidFill>
        <a:latin typeface="Arial" panose="020B0704020202020204" pitchFamily="34" charset="0"/>
        <a:ea typeface="+mn-ea"/>
        <a:cs typeface="+mn-cs"/>
      </a:defRPr>
    </a:lvl4pPr>
    <a:lvl5pPr marL="1828800" algn="l" rtl="0" fontAlgn="base">
      <a:spcBef>
        <a:spcPct val="30000"/>
      </a:spcBef>
      <a:spcAft>
        <a:spcPct val="0"/>
      </a:spcAft>
      <a:defRPr sz="1200" kern="1200">
        <a:solidFill>
          <a:schemeClr val="tx1"/>
        </a:solidFill>
        <a:latin typeface="Arial" panose="020B07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704020202020204"/>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704020202020204"/>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704020202020204"/>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704020202020204"/>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t>3/9/2024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t>3/9/2024</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t>3/9/2024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nthu-datalab.github.io/ml/labs/03_Decision-Trees_RandomForest/03_Decis" TargetMode="External"/><Relationship Id="rId2" Type="http://schemas.openxmlformats.org/officeDocument/2006/relationships/hyperlink" Target="https://github.com/suhas-005"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2690" y="721609"/>
            <a:ext cx="10058400" cy="1468402"/>
          </a:xfrm>
        </p:spPr>
        <p:txBody>
          <a:bodyPr>
            <a:noAutofit/>
          </a:bodyPr>
          <a:lstStyle/>
          <a:p>
            <a:pPr algn="ctr"/>
            <a:r>
              <a:rPr lang="en-IN" sz="2000" b="1" i="0" u="none" strike="noStrike" dirty="0">
                <a:solidFill>
                  <a:srgbClr val="002060"/>
                </a:solidFill>
                <a:effectLst/>
                <a:latin typeface="Times New Roman" panose="02020603050405020304" pitchFamily="18" charset="0"/>
              </a:rPr>
              <a:t>POWER POINT PRESENTATION </a:t>
            </a:r>
            <a:br>
              <a:rPr lang="en-IN" sz="2000" b="1" i="0" u="none" strike="noStrike" dirty="0">
                <a:solidFill>
                  <a:srgbClr val="002060"/>
                </a:solidFill>
                <a:effectLst/>
                <a:latin typeface="Times New Roman" panose="02020603050405020304" pitchFamily="18" charset="0"/>
              </a:rPr>
            </a:br>
            <a:r>
              <a:rPr lang="en-IN" sz="2000" b="1" i="0" u="none" strike="noStrike" dirty="0">
                <a:solidFill>
                  <a:srgbClr val="002060"/>
                </a:solidFill>
                <a:effectLst/>
                <a:latin typeface="Times New Roman" panose="02020603050405020304" pitchFamily="18" charset="0"/>
              </a:rPr>
              <a:t>On</a:t>
            </a:r>
            <a:br>
              <a:rPr lang="en-IN" sz="2000" b="1" i="0" u="none" strike="noStrike" dirty="0">
                <a:solidFill>
                  <a:srgbClr val="002060"/>
                </a:solidFill>
                <a:effectLst/>
                <a:latin typeface="Times New Roman" panose="02020603050405020304" pitchFamily="18" charset="0"/>
              </a:rPr>
            </a:br>
            <a:r>
              <a:rPr lang="en-IN" sz="2000" b="1" i="0" u="none" strike="noStrike" dirty="0">
                <a:solidFill>
                  <a:srgbClr val="002060"/>
                </a:solidFill>
                <a:effectLst/>
                <a:latin typeface="Times New Roman" panose="02020603050405020304" pitchFamily="18" charset="0"/>
              </a:rPr>
              <a:t> PROJECT – </a:t>
            </a:r>
            <a:r>
              <a:rPr lang="en-IN" sz="2000" b="1" dirty="0">
                <a:solidFill>
                  <a:srgbClr val="FF0000"/>
                </a:solidFill>
                <a:latin typeface="Times New Roman" panose="02020603050405020304" pitchFamily="18" charset="0"/>
                <a:cs typeface="Times New Roman" panose="02020603050405020304" pitchFamily="18" charset="0"/>
              </a:rPr>
              <a:t>“</a:t>
            </a:r>
            <a:r>
              <a:rPr lang="en-US" altLang="en-IN" sz="2000" b="1" dirty="0">
                <a:solidFill>
                  <a:srgbClr val="FF0000"/>
                </a:solidFill>
                <a:latin typeface="Times New Roman" panose="02020603050405020304" pitchFamily="18" charset="0"/>
                <a:cs typeface="Times New Roman" panose="02020603050405020304" pitchFamily="18" charset="0"/>
              </a:rPr>
              <a:t>Phishing URL Detection</a:t>
            </a:r>
            <a:r>
              <a:rPr lang="en-IN" sz="2000" b="1" dirty="0">
                <a:solidFill>
                  <a:srgbClr val="FF0000"/>
                </a:solidFill>
                <a:latin typeface="Times New Roman" panose="02020603050405020304" pitchFamily="18" charset="0"/>
                <a:cs typeface="Times New Roman" panose="02020603050405020304" pitchFamily="18" charset="0"/>
              </a:rPr>
              <a:t>”</a:t>
            </a:r>
            <a:br>
              <a:rPr lang="en-IN" sz="2000" b="1" dirty="0">
                <a:solidFill>
                  <a:srgbClr val="FF0000"/>
                </a:solidFill>
                <a:latin typeface="Times New Roman" panose="02020603050405020304" pitchFamily="18" charset="0"/>
                <a:cs typeface="Times New Roman" panose="02020603050405020304" pitchFamily="18" charset="0"/>
              </a:rPr>
            </a:br>
            <a:r>
              <a:rPr lang="en-IN" sz="2000" b="1" dirty="0">
                <a:solidFill>
                  <a:srgbClr val="002060"/>
                </a:solidFill>
                <a:latin typeface="Times New Roman" panose="02020603050405020304" pitchFamily="18" charset="0"/>
                <a:cs typeface="Times New Roman" panose="02020603050405020304" pitchFamily="18" charset="0"/>
              </a:rPr>
              <a:t>DEPARTMENT OF COMPUTER SCIENCE &amp; ENGINEERING</a:t>
            </a:r>
            <a:br>
              <a:rPr lang="en-IN" sz="2000" b="1" i="0" u="none" strike="noStrike" dirty="0">
                <a:solidFill>
                  <a:srgbClr val="002060"/>
                </a:solidFill>
                <a:effectLst/>
                <a:latin typeface="Times New Roman" panose="02020603050405020304" pitchFamily="18" charset="0"/>
              </a:rPr>
            </a:br>
            <a:br>
              <a:rPr lang="en-IN" sz="2000" b="1" i="0" u="none" strike="noStrike" dirty="0">
                <a:solidFill>
                  <a:srgbClr val="002060"/>
                </a:solidFill>
                <a:effectLst/>
                <a:latin typeface="Times New Roman" panose="02020603050405020304" pitchFamily="18" charset="0"/>
              </a:rPr>
            </a:br>
            <a:endParaRPr lang="en-IN" sz="2000" b="1"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763905" y="2765425"/>
            <a:ext cx="5207000" cy="3588385"/>
          </a:xfrm>
        </p:spPr>
        <p:txBody>
          <a:bodyPr>
            <a:normAutofit fontScale="25000" lnSpcReduction="20000"/>
          </a:bodyPr>
          <a:lstStyle/>
          <a:p>
            <a:pPr indent="0" algn="just">
              <a:lnSpc>
                <a:spcPct val="150000"/>
              </a:lnSpc>
              <a:buNone/>
            </a:pPr>
            <a:r>
              <a:rPr lang="en-US" altLang="zh-CN" sz="7200" b="1" dirty="0">
                <a:solidFill>
                  <a:srgbClr val="FF0000"/>
                </a:solidFill>
                <a:latin typeface="Times New Roman" panose="02020603050405020304"/>
                <a:sym typeface="+mn-ea"/>
              </a:rPr>
              <a:t>Presented  By:</a:t>
            </a:r>
            <a:endParaRPr lang="en-US" altLang="zh-CN" sz="7200" dirty="0">
              <a:solidFill>
                <a:srgbClr val="FF0000"/>
              </a:solidFill>
              <a:latin typeface="Times New Roman" panose="02020603050405020304"/>
            </a:endParaRPr>
          </a:p>
          <a:p>
            <a:pPr indent="0" algn="just">
              <a:lnSpc>
                <a:spcPct val="150000"/>
              </a:lnSpc>
              <a:buNone/>
            </a:pPr>
            <a:r>
              <a:rPr lang="en-US" altLang="zh-CN" sz="7200" b="1" dirty="0">
                <a:solidFill>
                  <a:srgbClr val="FF0000"/>
                </a:solidFill>
                <a:latin typeface="Times New Roman" panose="02020603050405020304"/>
                <a:sym typeface="+mn-ea"/>
              </a:rPr>
              <a:t>Project Group (</a:t>
            </a:r>
            <a:r>
              <a:rPr lang="en-US" altLang="zh-CN" sz="7200" b="1" dirty="0" err="1">
                <a:solidFill>
                  <a:srgbClr val="FF0000"/>
                </a:solidFill>
                <a:latin typeface="Times New Roman" panose="02020603050405020304"/>
                <a:sym typeface="+mn-ea"/>
              </a:rPr>
              <a:t>B.Tech</a:t>
            </a:r>
            <a:r>
              <a:rPr lang="en-US" altLang="zh-CN" sz="7200" b="1" dirty="0">
                <a:solidFill>
                  <a:srgbClr val="FF0000"/>
                </a:solidFill>
                <a:latin typeface="Times New Roman" panose="02020603050405020304"/>
                <a:sym typeface="+mn-ea"/>
              </a:rPr>
              <a:t> CSE )</a:t>
            </a:r>
          </a:p>
          <a:p>
            <a:pPr indent="0" algn="just">
              <a:lnSpc>
                <a:spcPct val="150000"/>
              </a:lnSpc>
              <a:buNone/>
            </a:pPr>
            <a:r>
              <a:rPr lang="en-US" altLang="zh-CN" sz="7200" b="1" dirty="0">
                <a:solidFill>
                  <a:srgbClr val="004D99"/>
                </a:solidFill>
                <a:latin typeface="Times New Roman" panose="02020603050405020304"/>
                <a:sym typeface="+mn-ea"/>
              </a:rPr>
              <a:t>Miss. Anamika Dhananjay Gulumkar(2003)</a:t>
            </a:r>
            <a:endParaRPr lang="en-US" altLang="zh-CN" sz="7200" b="1" dirty="0">
              <a:solidFill>
                <a:srgbClr val="004D99"/>
              </a:solidFill>
              <a:latin typeface="Times New Roman" panose="02020603050405020304"/>
            </a:endParaRPr>
          </a:p>
          <a:p>
            <a:pPr indent="0" algn="just">
              <a:lnSpc>
                <a:spcPct val="150000"/>
              </a:lnSpc>
              <a:buNone/>
            </a:pPr>
            <a:r>
              <a:rPr lang="en-US" altLang="zh-CN" sz="7200" b="1" dirty="0">
                <a:solidFill>
                  <a:srgbClr val="004D99"/>
                </a:solidFill>
                <a:latin typeface="Times New Roman" panose="02020603050405020304"/>
                <a:sym typeface="+mn-ea"/>
              </a:rPr>
              <a:t>Miss. Harshada Dattatray Jadhav(2017)</a:t>
            </a:r>
            <a:endParaRPr lang="en-US" altLang="zh-CN" sz="7200" b="1" dirty="0">
              <a:solidFill>
                <a:srgbClr val="004D99"/>
              </a:solidFill>
              <a:latin typeface="Times New Roman" panose="02020603050405020304"/>
            </a:endParaRPr>
          </a:p>
          <a:p>
            <a:pPr indent="0" algn="just">
              <a:lnSpc>
                <a:spcPct val="150000"/>
              </a:lnSpc>
              <a:buNone/>
            </a:pPr>
            <a:r>
              <a:rPr lang="en-US" altLang="zh-CN" sz="7200" b="1" dirty="0">
                <a:solidFill>
                  <a:srgbClr val="004D99"/>
                </a:solidFill>
                <a:latin typeface="Times New Roman" panose="02020603050405020304"/>
                <a:sym typeface="+mn-ea"/>
              </a:rPr>
              <a:t>Miss. Sakshi Chandrashekar Shinde(2035)</a:t>
            </a:r>
          </a:p>
          <a:p>
            <a:pPr indent="0" algn="just">
              <a:lnSpc>
                <a:spcPct val="150000"/>
              </a:lnSpc>
              <a:buNone/>
            </a:pPr>
            <a:r>
              <a:rPr lang="en-US" altLang="zh-CN" sz="7200" b="1" dirty="0">
                <a:solidFill>
                  <a:srgbClr val="004D99"/>
                </a:solidFill>
                <a:latin typeface="Times New Roman" panose="02020603050405020304"/>
                <a:sym typeface="+mn-ea"/>
              </a:rPr>
              <a:t>Mr. Shridhar Prakash Aware(2042)</a:t>
            </a:r>
            <a:endParaRPr lang="en-US" altLang="zh-CN" sz="7200" b="1" dirty="0">
              <a:solidFill>
                <a:srgbClr val="004D99"/>
              </a:solidFill>
              <a:latin typeface="Times New Roman" panose="02020603050405020304"/>
            </a:endParaRPr>
          </a:p>
          <a:p>
            <a:pPr marL="0" indent="0" rtl="0">
              <a:lnSpc>
                <a:spcPct val="120000"/>
              </a:lnSpc>
              <a:spcBef>
                <a:spcPts val="0"/>
              </a:spcBef>
              <a:spcAft>
                <a:spcPts val="0"/>
              </a:spcAft>
              <a:buNone/>
            </a:pPr>
            <a:r>
              <a:rPr lang="en-US" sz="7200" b="1" dirty="0">
                <a:solidFill>
                  <a:srgbClr val="000000"/>
                </a:solidFill>
                <a:latin typeface="Times New Roman" panose="02020603050405020304" pitchFamily="18" charset="0"/>
                <a:cs typeface="Times New Roman" panose="02020603050405020304" pitchFamily="18" charset="0"/>
              </a:rPr>
              <a:t>                                 </a:t>
            </a: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0" indent="0" rtl="0">
              <a:spcBef>
                <a:spcPts val="1000"/>
              </a:spcBef>
              <a:spcAft>
                <a:spcPts val="0"/>
              </a:spcAft>
              <a:buNone/>
            </a:pPr>
            <a:r>
              <a:rPr lang="en-US" sz="7200" dirty="0">
                <a:latin typeface="Times New Roman" panose="02020603050405020304" pitchFamily="18" charset="0"/>
                <a:cs typeface="Times New Roman" panose="02020603050405020304" pitchFamily="18" charset="0"/>
              </a:rPr>
              <a:t>                                                                      </a:t>
            </a:r>
            <a:endParaRPr lang="en-US" sz="7200" b="1" dirty="0">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dirty="0">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dirty="0">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dirty="0">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0" indent="0" rtl="0">
              <a:spcBef>
                <a:spcPts val="1000"/>
              </a:spcBef>
              <a:spcAft>
                <a:spcPts val="0"/>
              </a:spcAft>
              <a:buNone/>
            </a:pPr>
            <a:endParaRPr lang="en-US" sz="1500" b="0" dirty="0">
              <a:effectLst/>
            </a:endParaRPr>
          </a:p>
          <a:p>
            <a:pPr rtl="0">
              <a:spcBef>
                <a:spcPts val="1000"/>
              </a:spcBef>
              <a:spcAft>
                <a:spcPts val="0"/>
              </a:spcAft>
            </a:pPr>
            <a:r>
              <a:rPr lang="en-US" sz="1500" b="1" i="0" u="none" strike="noStrike" dirty="0">
                <a:solidFill>
                  <a:srgbClr val="000000"/>
                </a:solidFill>
                <a:effectLst/>
                <a:latin typeface="Times New Roman" panose="02020603050405020304" pitchFamily="18" charset="0"/>
              </a:rPr>
              <a:t>        </a:t>
            </a:r>
            <a:endParaRPr lang="en-US" sz="1500" b="0" dirty="0">
              <a:effectLst/>
            </a:endParaRPr>
          </a:p>
          <a:p>
            <a:br>
              <a:rPr lang="en-US" b="0" dirty="0">
                <a:effectLst/>
              </a:rPr>
            </a:br>
            <a:endParaRPr lang="en-IN"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16" y="431280"/>
            <a:ext cx="2112145" cy="1758731"/>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p:cNvCxnSpPr/>
          <p:nvPr/>
        </p:nvCxnSpPr>
        <p:spPr>
          <a:xfrm>
            <a:off x="2135318" y="2197008"/>
            <a:ext cx="9001957" cy="0"/>
          </a:xfrm>
          <a:prstGeom prst="line">
            <a:avLst/>
          </a:prstGeom>
        </p:spPr>
        <p:style>
          <a:lnRef idx="1">
            <a:schemeClr val="dk1"/>
          </a:lnRef>
          <a:fillRef idx="0">
            <a:schemeClr val="dk1"/>
          </a:fillRef>
          <a:effectRef idx="0">
            <a:schemeClr val="dk1"/>
          </a:effectRef>
          <a:fontRef idx="minor">
            <a:schemeClr val="tx1"/>
          </a:fontRef>
        </p:style>
      </p:cxnSp>
      <p:sp>
        <p:nvSpPr>
          <p:cNvPr id="4" name="Text Box 3"/>
          <p:cNvSpPr txBox="1"/>
          <p:nvPr/>
        </p:nvSpPr>
        <p:spPr>
          <a:xfrm>
            <a:off x="6840413" y="3269035"/>
            <a:ext cx="4296862" cy="2028825"/>
          </a:xfrm>
          <a:prstGeom prst="rect">
            <a:avLst/>
          </a:prstGeom>
          <a:noFill/>
        </p:spPr>
        <p:txBody>
          <a:bodyPr wrap="square" rtlCol="0">
            <a:spAutoFit/>
          </a:bodyPr>
          <a:lstStyle/>
          <a:p>
            <a:pPr indent="0">
              <a:lnSpc>
                <a:spcPct val="120000"/>
              </a:lnSpc>
            </a:pPr>
            <a:r>
              <a:rPr lang="en-IN" altLang="en-US" b="1" dirty="0">
                <a:solidFill>
                  <a:srgbClr val="FF0000"/>
                </a:solidFill>
                <a:latin typeface="Times New Roman" panose="02020603050405020304" pitchFamily="18" charset="0"/>
                <a:sym typeface="+mn-ea"/>
              </a:rPr>
              <a:t>Guided By</a:t>
            </a:r>
            <a:r>
              <a:rPr lang="en-US" altLang="en-IN" b="1" dirty="0">
                <a:solidFill>
                  <a:srgbClr val="FF0000"/>
                </a:solidFill>
                <a:latin typeface="Times New Roman" panose="02020603050405020304" pitchFamily="18" charset="0"/>
                <a:sym typeface="+mn-ea"/>
              </a:rPr>
              <a:t>:</a:t>
            </a:r>
            <a:endParaRPr lang="en-IN" altLang="en-US" b="1" dirty="0">
              <a:solidFill>
                <a:srgbClr val="FF0000"/>
              </a:solidFill>
              <a:latin typeface="Times New Roman" panose="02020603050405020304" pitchFamily="18" charset="0"/>
            </a:endParaRPr>
          </a:p>
          <a:p>
            <a:pPr indent="0" algn="just">
              <a:lnSpc>
                <a:spcPct val="120000"/>
              </a:lnSpc>
            </a:pPr>
            <a:r>
              <a:rPr lang="en-US" altLang="zh-CN" b="1" dirty="0">
                <a:solidFill>
                  <a:srgbClr val="004D99"/>
                </a:solidFill>
                <a:latin typeface="Times New Roman" panose="02020603050405020304"/>
                <a:sym typeface="SimSun" pitchFamily="2" charset="-122"/>
              </a:rPr>
              <a:t>Guide Name:-   Mr. Pathak P.A</a:t>
            </a:r>
            <a:r>
              <a:rPr lang="en-US" altLang="zh-CN" b="1" dirty="0">
                <a:solidFill>
                  <a:srgbClr val="004D99"/>
                </a:solidFill>
                <a:latin typeface="Times New Roman" panose="02020603050405020304"/>
                <a:sym typeface="+mn-ea"/>
              </a:rPr>
              <a:t>.</a:t>
            </a:r>
            <a:endParaRPr lang="en-US" altLang="zh-CN" b="1" dirty="0">
              <a:solidFill>
                <a:srgbClr val="004D99"/>
              </a:solidFill>
              <a:latin typeface="Times New Roman" panose="02020603050405020304"/>
            </a:endParaRPr>
          </a:p>
          <a:p>
            <a:pPr indent="0">
              <a:lnSpc>
                <a:spcPct val="120000"/>
              </a:lnSpc>
            </a:pPr>
            <a:r>
              <a:rPr lang="en-US" altLang="zh-CN" b="1" dirty="0">
                <a:solidFill>
                  <a:srgbClr val="004D99"/>
                </a:solidFill>
                <a:latin typeface="Times New Roman" panose="02020603050405020304"/>
                <a:sym typeface="+mn-ea"/>
              </a:rPr>
              <a:t>Designation:-    Assistant Professor</a:t>
            </a:r>
            <a:endParaRPr lang="en-US" altLang="zh-CN" b="1" dirty="0">
              <a:solidFill>
                <a:srgbClr val="004D99"/>
              </a:solidFill>
              <a:latin typeface="Times New Roman" panose="02020603050405020304"/>
            </a:endParaRPr>
          </a:p>
          <a:p>
            <a:pPr indent="0">
              <a:lnSpc>
                <a:spcPct val="120000"/>
              </a:lnSpc>
            </a:pPr>
            <a:r>
              <a:rPr lang="en-US" altLang="zh-CN" b="1" dirty="0">
                <a:solidFill>
                  <a:srgbClr val="004D99"/>
                </a:solidFill>
                <a:latin typeface="Times New Roman" panose="02020603050405020304"/>
                <a:sym typeface="+mn-ea"/>
              </a:rPr>
              <a:t>College Name:- Arvind Gavali College Of                     			   Engineering , Satara</a:t>
            </a:r>
            <a:endParaRPr lang="en-US" altLang="zh-CN" b="1" dirty="0">
              <a:solidFill>
                <a:srgbClr val="004D99"/>
              </a:solidFill>
              <a:latin typeface="Times New Roman" panose="02020603050405020304"/>
            </a:endParaRP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46043"/>
          </a:xfrm>
        </p:spPr>
        <p:txBody>
          <a:bodyPr>
            <a:normAutofit fontScale="90000"/>
          </a:bodyPr>
          <a:lstStyle/>
          <a:p>
            <a:pPr algn="ctr"/>
            <a:r>
              <a:rPr lang="en-US" sz="2800" b="1" dirty="0">
                <a:solidFill>
                  <a:srgbClr val="FF0000"/>
                </a:solidFill>
                <a:latin typeface="Times New Roman" panose="02020603050405020304" pitchFamily="18" charset="0"/>
                <a:cs typeface="Times New Roman" panose="02020603050405020304" pitchFamily="18" charset="0"/>
              </a:rPr>
              <a:t>HARDWARE AND SOFTWARE REQUIREMENTS</a:t>
            </a:r>
            <a:br>
              <a:rPr lang="en-IN" sz="4400" dirty="0"/>
            </a:br>
            <a:endParaRPr lang="en-IN" dirty="0"/>
          </a:p>
        </p:txBody>
      </p:sp>
      <p:sp>
        <p:nvSpPr>
          <p:cNvPr id="3" name="Content Placeholder 2"/>
          <p:cNvSpPr>
            <a:spLocks noGrp="1"/>
          </p:cNvSpPr>
          <p:nvPr>
            <p:ph idx="1"/>
          </p:nvPr>
        </p:nvSpPr>
        <p:spPr>
          <a:xfrm>
            <a:off x="1975595" y="1243191"/>
            <a:ext cx="8915400" cy="4886629"/>
          </a:xfrm>
        </p:spPr>
        <p:txBody>
          <a:bodyPr>
            <a:normAutofit/>
          </a:bodyPr>
          <a:lstStyle/>
          <a:p>
            <a:pPr marL="0" indent="0">
              <a:buNone/>
            </a:pPr>
            <a:r>
              <a:rPr lang="en-US" b="1" spc="0" dirty="0">
                <a:solidFill>
                  <a:schemeClr val="tx1"/>
                </a:solidFill>
                <a:effectLst/>
                <a:latin typeface="Times New Roman" panose="02020603050405020304" pitchFamily="18" charset="0"/>
                <a:ea typeface="Times New Roman" panose="02020603050405020304" pitchFamily="18" charset="0"/>
              </a:rPr>
              <a:t> </a:t>
            </a:r>
            <a:r>
              <a:rPr lang="en-US" b="1" u="sng" spc="0" dirty="0">
                <a:solidFill>
                  <a:schemeClr val="tx1"/>
                </a:solidFill>
                <a:effectLst/>
                <a:latin typeface="Times New Roman" panose="02020603050405020304" pitchFamily="18" charset="0"/>
                <a:ea typeface="Times New Roman" panose="02020603050405020304" pitchFamily="18" charset="0"/>
              </a:rPr>
              <a:t>Hardware</a:t>
            </a:r>
            <a:r>
              <a:rPr lang="en-US" b="1" u="sng" spc="-50" dirty="0">
                <a:solidFill>
                  <a:schemeClr val="tx1"/>
                </a:solidFill>
                <a:effectLst/>
                <a:latin typeface="Times New Roman" panose="02020603050405020304" pitchFamily="18" charset="0"/>
                <a:ea typeface="Times New Roman" panose="02020603050405020304" pitchFamily="18" charset="0"/>
              </a:rPr>
              <a:t> </a:t>
            </a:r>
            <a:r>
              <a:rPr lang="en-US" b="1" u="sng" spc="0" dirty="0">
                <a:solidFill>
                  <a:schemeClr val="tx1"/>
                </a:solidFill>
                <a:effectLst/>
                <a:latin typeface="Times New Roman" panose="02020603050405020304" pitchFamily="18" charset="0"/>
                <a:ea typeface="Times New Roman" panose="02020603050405020304" pitchFamily="18" charset="0"/>
              </a:rPr>
              <a:t>Required -</a:t>
            </a:r>
          </a:p>
          <a:p>
            <a:pPr marL="0" indent="0">
              <a:buNone/>
            </a:pPr>
            <a:endParaRPr lang="en-IN" spc="0" dirty="0">
              <a:solidFill>
                <a:schemeClr val="tx1"/>
              </a:solidFill>
              <a:effectLst/>
              <a:latin typeface="Times New Roman" panose="02020603050405020304" pitchFamily="18" charset="0"/>
              <a:ea typeface="Times New Roman" panose="02020603050405020304" pitchFamily="18" charset="0"/>
            </a:endParaRPr>
          </a:p>
          <a:p>
            <a:pPr algn="just">
              <a:buClr>
                <a:srgbClr val="000000"/>
              </a:buClr>
              <a:buFont typeface="Wingdings" panose="05000000000000000000" pitchFamily="2" charset="2"/>
              <a:buChar char="Ø"/>
            </a:pPr>
            <a:r>
              <a:rPr lang="en-US" b="1" dirty="0">
                <a:solidFill>
                  <a:schemeClr val="tx1"/>
                </a:solidFill>
                <a:effectLst/>
                <a:latin typeface="Times New Roman" panose="02020603050405020304" pitchFamily="18" charset="0"/>
                <a:ea typeface="Times New Roman" panose="02020603050405020304" pitchFamily="18" charset="0"/>
              </a:rPr>
              <a:t> Server  :</a:t>
            </a:r>
            <a:endParaRPr lang="en-IN" dirty="0">
              <a:solidFill>
                <a:schemeClr val="tx1"/>
              </a:solidFill>
              <a:effectLst/>
              <a:latin typeface="Times New Roman" panose="02020603050405020304" pitchFamily="18" charset="0"/>
              <a:ea typeface="Times New Roman" panose="02020603050405020304" pitchFamily="18" charset="0"/>
            </a:endParaRPr>
          </a:p>
          <a:p>
            <a:pPr marL="1143000" lvl="2" indent="-228600" algn="just">
              <a:buFont typeface="Arial" panose="020B0704020202020204" pitchFamily="34" charset="0"/>
              <a:buChar char="•"/>
            </a:pPr>
            <a:r>
              <a:rPr lang="en-US" sz="1800" dirty="0">
                <a:solidFill>
                  <a:schemeClr val="tx1"/>
                </a:solidFill>
                <a:effectLst/>
                <a:latin typeface="Times New Roman" panose="02020603050405020304" pitchFamily="18" charset="0"/>
                <a:ea typeface="Times New Roman" panose="02020603050405020304" pitchFamily="18" charset="0"/>
              </a:rPr>
              <a:t>8 GB RAM</a:t>
            </a:r>
            <a:endParaRPr lang="en-IN" sz="1800" dirty="0">
              <a:solidFill>
                <a:schemeClr val="tx1"/>
              </a:solidFill>
              <a:effectLst/>
              <a:latin typeface="Times New Roman" panose="02020603050405020304" pitchFamily="18" charset="0"/>
              <a:ea typeface="Times New Roman" panose="02020603050405020304" pitchFamily="18" charset="0"/>
            </a:endParaRPr>
          </a:p>
          <a:p>
            <a:pPr lvl="2" algn="just">
              <a:buFont typeface="Arial" panose="020B0704020202020204" pitchFamily="34" charset="0"/>
              <a:buChar char="•"/>
            </a:pPr>
            <a:r>
              <a:rPr lang="en-US" sz="1800" dirty="0">
                <a:solidFill>
                  <a:schemeClr val="tx1"/>
                </a:solidFill>
                <a:latin typeface="Times New Roman" panose="02020603050405020304" pitchFamily="18" charset="0"/>
                <a:ea typeface="Times New Roman" panose="02020603050405020304" pitchFamily="18" charset="0"/>
              </a:rPr>
              <a:t>512 GB of SSD</a:t>
            </a:r>
          </a:p>
          <a:p>
            <a:pPr lvl="2" algn="just">
              <a:buFont typeface="Arial" panose="020B0704020202020204" pitchFamily="34" charset="0"/>
              <a:buChar char="•"/>
            </a:pPr>
            <a:r>
              <a:rPr lang="en-US" sz="1800" dirty="0">
                <a:solidFill>
                  <a:schemeClr val="tx1"/>
                </a:solidFill>
                <a:latin typeface="Times New Roman" panose="02020603050405020304" pitchFamily="18" charset="0"/>
                <a:ea typeface="Times New Roman" panose="02020603050405020304" pitchFamily="18" charset="0"/>
              </a:rPr>
              <a:t>Windows 11</a:t>
            </a:r>
            <a:r>
              <a:rPr lang="en-US" sz="1800" dirty="0">
                <a:solidFill>
                  <a:schemeClr val="tx1"/>
                </a:solidFill>
                <a:effectLst/>
                <a:latin typeface="Times New Roman" panose="02020603050405020304" pitchFamily="18" charset="0"/>
                <a:ea typeface="Times New Roman" panose="02020603050405020304" pitchFamily="18" charset="0"/>
              </a:rPr>
              <a:t>	</a:t>
            </a:r>
            <a:endParaRPr lang="en-IN" sz="1800" dirty="0">
              <a:solidFill>
                <a:schemeClr val="tx1"/>
              </a:solidFill>
              <a:effectLst/>
              <a:latin typeface="Times New Roman" panose="02020603050405020304" pitchFamily="18" charset="0"/>
              <a:ea typeface="Times New Roman" panose="02020603050405020304" pitchFamily="18" charset="0"/>
            </a:endParaRPr>
          </a:p>
          <a:p>
            <a:pPr marL="203200" indent="0" algn="just">
              <a:buNone/>
            </a:pPr>
            <a:r>
              <a:rPr lang="en-US" dirty="0">
                <a:solidFill>
                  <a:schemeClr val="tx1"/>
                </a:solidFill>
                <a:effectLst/>
                <a:latin typeface="Times New Roman" panose="02020603050405020304" pitchFamily="18" charset="0"/>
                <a:ea typeface="Times New Roman" panose="02020603050405020304" pitchFamily="18" charset="0"/>
              </a:rPr>
              <a:t> </a:t>
            </a:r>
          </a:p>
          <a:p>
            <a:pPr algn="just">
              <a:buClr>
                <a:srgbClr val="000000"/>
              </a:buClr>
              <a:buFont typeface="Wingdings" panose="05000000000000000000" pitchFamily="2" charset="2"/>
              <a:buChar char="Ø"/>
            </a:pPr>
            <a:r>
              <a:rPr lang="en-US" b="1" dirty="0">
                <a:solidFill>
                  <a:schemeClr val="tx1"/>
                </a:solidFill>
                <a:effectLst/>
                <a:latin typeface="Times New Roman" panose="02020603050405020304" pitchFamily="18" charset="0"/>
                <a:ea typeface="Times New Roman" panose="02020603050405020304" pitchFamily="18" charset="0"/>
              </a:rPr>
              <a:t> Client :</a:t>
            </a:r>
            <a:r>
              <a:rPr lang="en-IN" dirty="0">
                <a:solidFill>
                  <a:schemeClr val="tx1"/>
                </a:solidFill>
                <a:effectLst/>
                <a:latin typeface="Times New Roman" panose="02020603050405020304" pitchFamily="18" charset="0"/>
                <a:ea typeface="Times New Roman" panose="02020603050405020304" pitchFamily="18" charset="0"/>
              </a:rPr>
              <a:t> </a:t>
            </a:r>
          </a:p>
          <a:p>
            <a:pPr marL="1143000" lvl="2" indent="-228600" algn="just">
              <a:buFont typeface="Arial" panose="020B0704020202020204" pitchFamily="34" charset="0"/>
              <a:buChar char="•"/>
            </a:pPr>
            <a:r>
              <a:rPr lang="en-US" sz="1800" dirty="0">
                <a:solidFill>
                  <a:schemeClr val="tx1"/>
                </a:solidFill>
                <a:effectLst/>
                <a:latin typeface="Times New Roman" panose="02020603050405020304" pitchFamily="18" charset="0"/>
                <a:ea typeface="Times New Roman" panose="02020603050405020304" pitchFamily="18" charset="0"/>
              </a:rPr>
              <a:t>8 GB RAM</a:t>
            </a:r>
            <a:endParaRPr lang="en-IN" sz="1800" dirty="0">
              <a:solidFill>
                <a:schemeClr val="tx1"/>
              </a:solidFill>
              <a:effectLst/>
              <a:latin typeface="Times New Roman" panose="02020603050405020304" pitchFamily="18" charset="0"/>
              <a:ea typeface="Times New Roman" panose="02020603050405020304" pitchFamily="18" charset="0"/>
            </a:endParaRPr>
          </a:p>
          <a:p>
            <a:pPr lvl="2" algn="just">
              <a:buFont typeface="Arial" panose="020B0704020202020204" pitchFamily="34" charset="0"/>
              <a:buChar char="•"/>
            </a:pPr>
            <a:r>
              <a:rPr lang="en-US" sz="1800" dirty="0">
                <a:solidFill>
                  <a:schemeClr val="tx1"/>
                </a:solidFill>
                <a:latin typeface="Times New Roman" panose="02020603050405020304" pitchFamily="18" charset="0"/>
                <a:ea typeface="Times New Roman" panose="02020603050405020304" pitchFamily="18" charset="0"/>
              </a:rPr>
              <a:t>100 GB of SSD</a:t>
            </a:r>
            <a:endParaRPr lang="en-IN" sz="1800" dirty="0">
              <a:solidFill>
                <a:schemeClr val="tx1"/>
              </a:solidFill>
              <a:effectLst/>
              <a:latin typeface="Times New Roman" panose="02020603050405020304" pitchFamily="18" charset="0"/>
              <a:ea typeface="Times New Roman" panose="02020603050405020304" pitchFamily="18" charset="0"/>
            </a:endParaRPr>
          </a:p>
          <a:p>
            <a:pPr lvl="2" algn="just">
              <a:buFont typeface="Arial" panose="020B0704020202020204" pitchFamily="34" charset="0"/>
              <a:buChar char="•"/>
            </a:pPr>
            <a:r>
              <a:rPr lang="en-US" sz="1800" dirty="0">
                <a:solidFill>
                  <a:schemeClr val="tx1"/>
                </a:solidFill>
                <a:latin typeface="Times New Roman" panose="02020603050405020304" pitchFamily="18" charset="0"/>
                <a:ea typeface="Times New Roman" panose="02020603050405020304" pitchFamily="18" charset="0"/>
              </a:rPr>
              <a:t>Windows 11</a:t>
            </a:r>
            <a:r>
              <a:rPr lang="en-US" sz="1800" dirty="0">
                <a:solidFill>
                  <a:schemeClr val="tx1"/>
                </a:solidFill>
                <a:effectLst/>
                <a:latin typeface="Times New Roman" panose="02020603050405020304" pitchFamily="18" charset="0"/>
                <a:ea typeface="Times New Roman" panose="02020603050405020304" pitchFamily="18" charset="0"/>
              </a:rPr>
              <a:t>	</a:t>
            </a:r>
            <a:endParaRPr lang="en-IN" sz="1800" dirty="0">
              <a:solidFill>
                <a:schemeClr val="tx1"/>
              </a:solidFill>
              <a:effectLst/>
              <a:latin typeface="Times New Roman" panose="02020603050405020304" pitchFamily="18" charset="0"/>
              <a:ea typeface="Times New Roman" panose="02020603050405020304" pitchFamily="18" charset="0"/>
            </a:endParaRPr>
          </a:p>
          <a:p>
            <a:pPr marL="203200" indent="0" algn="just">
              <a:buNone/>
            </a:pPr>
            <a:r>
              <a:rPr lang="en-US" dirty="0">
                <a:solidFill>
                  <a:schemeClr val="tx1"/>
                </a:solidFill>
                <a:effectLst/>
                <a:latin typeface="Times New Roman" panose="02020603050405020304" pitchFamily="18" charset="0"/>
                <a:ea typeface="Times New Roman" panose="02020603050405020304" pitchFamily="18" charset="0"/>
              </a:rPr>
              <a:t> </a:t>
            </a:r>
          </a:p>
          <a:p>
            <a:pPr marL="1143000" lvl="2" indent="-228600" algn="just">
              <a:buFont typeface="Arial" panose="020B0704020202020204" pitchFamily="34" charset="0"/>
              <a:buChar char="•"/>
            </a:pPr>
            <a:endParaRPr lang="en-US" sz="1800" dirty="0">
              <a:solidFill>
                <a:schemeClr val="tx1"/>
              </a:solidFill>
              <a:latin typeface="Times New Roman" panose="02020603050405020304" pitchFamily="18" charset="0"/>
              <a:ea typeface="Times New Roman" panose="02020603050405020304" pitchFamily="18" charset="0"/>
            </a:endParaRPr>
          </a:p>
          <a:p>
            <a:pPr marL="1143000" lvl="2" indent="-228600" algn="just">
              <a:buFont typeface="Arial" panose="020B0704020202020204" pitchFamily="34" charset="0"/>
              <a:buChar char="•"/>
            </a:pPr>
            <a:endParaRPr lang="en-US" sz="1800" dirty="0">
              <a:solidFill>
                <a:schemeClr val="tx1"/>
              </a:solidFill>
              <a:effectLst/>
              <a:latin typeface="Times New Roman" panose="02020603050405020304" pitchFamily="18" charset="0"/>
              <a:ea typeface="Times New Roman" panose="02020603050405020304" pitchFamily="18" charset="0"/>
            </a:endParaRPr>
          </a:p>
          <a:p>
            <a:pPr marL="1143000" lvl="2" indent="-228600" algn="just">
              <a:buFont typeface="Arial" panose="020B0704020202020204" pitchFamily="34" charset="0"/>
              <a:buChar char="•"/>
            </a:pPr>
            <a:endParaRPr lang="en-US" sz="1800" dirty="0">
              <a:solidFill>
                <a:schemeClr val="tx1"/>
              </a:solidFill>
              <a:effectLst/>
              <a:latin typeface="Times New Roman" panose="02020603050405020304" pitchFamily="18" charset="0"/>
              <a:ea typeface="Times New Roman" panose="02020603050405020304" pitchFamily="18" charset="0"/>
            </a:endParaRPr>
          </a:p>
          <a:p>
            <a:pPr marL="1143000" lvl="2" indent="-228600" algn="just">
              <a:buFont typeface="Arial" panose="020B0704020202020204" pitchFamily="34" charset="0"/>
              <a:buChar char="•"/>
            </a:pPr>
            <a:endParaRPr lang="en-IN" sz="1800" dirty="0">
              <a:solidFill>
                <a:schemeClr val="tx1"/>
              </a:solidFill>
            </a:endParaRPr>
          </a:p>
        </p:txBody>
      </p:sp>
      <p:cxnSp>
        <p:nvCxnSpPr>
          <p:cNvPr id="5" name="Straight Connector 4"/>
          <p:cNvCxnSpPr/>
          <p:nvPr/>
        </p:nvCxnSpPr>
        <p:spPr>
          <a:xfrm flipV="1">
            <a:off x="1975595" y="597148"/>
            <a:ext cx="8627745" cy="48895"/>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3713" y="363793"/>
            <a:ext cx="9200609" cy="6390967"/>
          </a:xfrm>
        </p:spPr>
        <p:txBody>
          <a:bodyPr>
            <a:noAutofit/>
          </a:bodyPr>
          <a:lstStyle/>
          <a:p>
            <a:pPr marL="0" indent="0">
              <a:buNone/>
            </a:pPr>
            <a:r>
              <a:rPr lang="en-US" sz="2000" b="1" u="sng" spc="0" dirty="0">
                <a:solidFill>
                  <a:schemeClr val="tx1"/>
                </a:solidFill>
                <a:effectLst/>
                <a:latin typeface="Times New Roman" panose="02020603050405020304" pitchFamily="18" charset="0"/>
                <a:ea typeface="Times New Roman" panose="02020603050405020304" pitchFamily="18" charset="0"/>
              </a:rPr>
              <a:t>Software</a:t>
            </a:r>
            <a:r>
              <a:rPr lang="en-US" sz="2000" b="1" u="sng" spc="-35" dirty="0">
                <a:solidFill>
                  <a:schemeClr val="tx1"/>
                </a:solidFill>
                <a:latin typeface="Times New Roman" panose="02020603050405020304" pitchFamily="18" charset="0"/>
                <a:ea typeface="Times New Roman" panose="02020603050405020304" pitchFamily="18" charset="0"/>
              </a:rPr>
              <a:t> Requirement -</a:t>
            </a:r>
            <a:endParaRPr lang="en-IN" sz="2000" u="sng" dirty="0">
              <a:solidFill>
                <a:schemeClr val="tx1"/>
              </a:solidFill>
              <a:effectLst/>
              <a:latin typeface="Times New Roman" panose="02020603050405020304" pitchFamily="18" charset="0"/>
              <a:ea typeface="Times New Roman" panose="02020603050405020304" pitchFamily="18" charset="0"/>
            </a:endParaRPr>
          </a:p>
          <a:p>
            <a:pPr marL="914400" lvl="2" indent="0" algn="just">
              <a:buNone/>
              <a:tabLst>
                <a:tab pos="1371600" algn="l"/>
              </a:tabLst>
            </a:pPr>
            <a:endParaRPr lang="en-IN" sz="1700" dirty="0">
              <a:solidFill>
                <a:schemeClr val="tx1"/>
              </a:solidFill>
              <a:effectLst/>
              <a:latin typeface="Times New Roman" panose="02020603050405020304" pitchFamily="18" charset="0"/>
              <a:ea typeface="Times New Roman" panose="02020603050405020304" pitchFamily="18" charset="0"/>
            </a:endParaRPr>
          </a:p>
          <a:p>
            <a:pPr marL="914400" algn="just">
              <a:buClr>
                <a:srgbClr val="000000"/>
              </a:buClr>
              <a:buFont typeface="Wingdings" panose="05000000000000000000" charset="0"/>
              <a:buChar char=""/>
            </a:pPr>
            <a:r>
              <a:rPr lang="en-IN" sz="2000" b="1" dirty="0">
                <a:solidFill>
                  <a:schemeClr val="tx1"/>
                </a:solidFill>
                <a:effectLst/>
                <a:latin typeface="Times New Roman" panose="02020603050405020304" pitchFamily="18" charset="0"/>
                <a:ea typeface="Times New Roman" panose="02020603050405020304" pitchFamily="18" charset="0"/>
              </a:rPr>
              <a:t> </a:t>
            </a:r>
            <a:r>
              <a:rPr lang="en-US" sz="2000" b="1" dirty="0">
                <a:solidFill>
                  <a:schemeClr val="tx1"/>
                </a:solidFill>
                <a:effectLst/>
                <a:latin typeface="Times New Roman" panose="02020603050405020304" pitchFamily="18" charset="0"/>
                <a:ea typeface="Times New Roman" panose="02020603050405020304" pitchFamily="18" charset="0"/>
              </a:rPr>
              <a:t>Development : </a:t>
            </a:r>
          </a:p>
          <a:p>
            <a:pPr marL="1028700" lvl="1">
              <a:lnSpc>
                <a:spcPct val="110000"/>
              </a:lnSpc>
              <a:buClr>
                <a:srgbClr val="000000"/>
              </a:buClr>
              <a:buFont typeface="Wingdings" panose="05000000000000000000" charset="0"/>
              <a:buChar char=""/>
            </a:pPr>
            <a:r>
              <a:rPr lang="en-US" altLang="zh-CN" sz="2000" dirty="0">
                <a:latin typeface="Times New Roman Regular" panose="02020603050405020304" charset="0"/>
                <a:sym typeface="+mn-ea"/>
              </a:rPr>
              <a:t>Anaconda Navigator</a:t>
            </a:r>
          </a:p>
          <a:p>
            <a:pPr marL="1028700" lvl="1">
              <a:lnSpc>
                <a:spcPct val="110000"/>
              </a:lnSpc>
              <a:buClr>
                <a:srgbClr val="000000"/>
              </a:buClr>
              <a:buFont typeface="Wingdings" panose="05000000000000000000" charset="0"/>
              <a:buChar char=""/>
            </a:pPr>
            <a:r>
              <a:rPr lang="en-US" altLang="zh-CN" sz="2000" dirty="0">
                <a:latin typeface="Times New Roman Regular" panose="02020603050405020304" charset="0"/>
                <a:sym typeface="+mn-ea"/>
              </a:rPr>
              <a:t>Data Set</a:t>
            </a:r>
            <a:endParaRPr lang="en-US" altLang="zh-CN" sz="2000" dirty="0">
              <a:latin typeface="Times New Roman Regular" panose="02020603050405020304" charset="0"/>
            </a:endParaRPr>
          </a:p>
          <a:p>
            <a:pPr marL="1028700" lvl="1">
              <a:lnSpc>
                <a:spcPct val="110000"/>
              </a:lnSpc>
              <a:buClr>
                <a:srgbClr val="000000"/>
              </a:buClr>
              <a:buFont typeface="Wingdings" panose="05000000000000000000" charset="0"/>
              <a:buChar char=""/>
            </a:pPr>
            <a:r>
              <a:rPr lang="en-US" altLang="zh-CN" sz="2000" dirty="0">
                <a:latin typeface="Times New Roman Regular" panose="02020603050405020304" charset="0"/>
                <a:sym typeface="+mn-ea"/>
              </a:rPr>
              <a:t>Python 2.7</a:t>
            </a:r>
            <a:endParaRPr lang="en-US" altLang="zh-CN" sz="2000" dirty="0">
              <a:latin typeface="Times New Roman Regular" panose="02020603050405020304" charset="0"/>
            </a:endParaRPr>
          </a:p>
          <a:p>
            <a:pPr indent="0">
              <a:lnSpc>
                <a:spcPct val="110000"/>
              </a:lnSpc>
            </a:pPr>
            <a:endParaRPr lang="en-US" altLang="zh-CN" sz="1700" dirty="0">
              <a:latin typeface="Times New Roman Regular" panose="02020603050405020304" charset="0"/>
              <a:sym typeface="+mn-ea"/>
            </a:endParaRPr>
          </a:p>
          <a:p>
            <a:pPr indent="0">
              <a:lnSpc>
                <a:spcPct val="110000"/>
              </a:lnSpc>
              <a:buNone/>
            </a:pPr>
            <a:endParaRPr lang="en-US" sz="1700" b="1" dirty="0">
              <a:solidFill>
                <a:schemeClr val="tx1"/>
              </a:solidFill>
              <a:latin typeface="Times New Roman" panose="02020603050405020304" pitchFamily="18" charset="0"/>
              <a:ea typeface="Times New Roman" panose="02020603050405020304" pitchFamily="18" charset="0"/>
            </a:endParaRPr>
          </a:p>
          <a:p>
            <a:pPr marL="914400" algn="just">
              <a:buClr>
                <a:srgbClr val="000000"/>
              </a:buClr>
              <a:buFont typeface="Wingdings" panose="05000000000000000000" charset="0"/>
              <a:buChar char=""/>
            </a:pPr>
            <a:r>
              <a:rPr lang="en-US" sz="2000" b="1" dirty="0">
                <a:solidFill>
                  <a:schemeClr val="tx1"/>
                </a:solidFill>
                <a:effectLst/>
                <a:latin typeface="Times New Roman" panose="02020603050405020304" pitchFamily="18" charset="0"/>
                <a:ea typeface="Times New Roman" panose="02020603050405020304" pitchFamily="18" charset="0"/>
              </a:rPr>
              <a:t>Libraries</a:t>
            </a:r>
            <a:r>
              <a:rPr lang="en-US" sz="1700" b="1" dirty="0">
                <a:solidFill>
                  <a:schemeClr val="tx1"/>
                </a:solidFill>
                <a:effectLst/>
                <a:latin typeface="Times New Roman" panose="02020603050405020304" pitchFamily="18" charset="0"/>
                <a:ea typeface="Times New Roman" panose="02020603050405020304" pitchFamily="18" charset="0"/>
              </a:rPr>
              <a:t> :</a:t>
            </a:r>
          </a:p>
          <a:p>
            <a:pPr marL="1028700" lvl="1">
              <a:lnSpc>
                <a:spcPct val="110000"/>
              </a:lnSpc>
              <a:buClr>
                <a:srgbClr val="000000"/>
              </a:buClr>
              <a:buFont typeface="Wingdings" panose="05000000000000000000" charset="0"/>
              <a:buChar char=""/>
            </a:pPr>
            <a:r>
              <a:rPr lang="en-US" altLang="zh-CN" sz="2000" dirty="0">
                <a:latin typeface="Times New Roman" panose="02020603050405020304" pitchFamily="18" charset="0"/>
                <a:cs typeface="Times New Roman" panose="02020603050405020304" pitchFamily="18" charset="0"/>
                <a:sym typeface="+mn-ea"/>
              </a:rPr>
              <a:t>Pandas</a:t>
            </a:r>
            <a:endParaRPr lang="en-US" altLang="zh-CN" sz="2000" dirty="0">
              <a:latin typeface="Times New Roman" panose="02020603050405020304" pitchFamily="18" charset="0"/>
              <a:cs typeface="Times New Roman" panose="02020603050405020304" pitchFamily="18" charset="0"/>
            </a:endParaRPr>
          </a:p>
          <a:p>
            <a:pPr marL="1028700" lvl="1">
              <a:lnSpc>
                <a:spcPct val="110000"/>
              </a:lnSpc>
              <a:buClr>
                <a:srgbClr val="000000"/>
              </a:buClr>
              <a:buFont typeface="Wingdings" panose="05000000000000000000" charset="0"/>
              <a:buChar char=""/>
            </a:pPr>
            <a:r>
              <a:rPr lang="en-US" altLang="zh-CN" sz="2000" dirty="0" err="1">
                <a:latin typeface="Times New Roman" panose="02020603050405020304" pitchFamily="18" charset="0"/>
                <a:cs typeface="Times New Roman" panose="02020603050405020304" pitchFamily="18" charset="0"/>
                <a:sym typeface="+mn-ea"/>
              </a:rPr>
              <a:t>Numpy</a:t>
            </a:r>
            <a:endParaRPr lang="en-US" altLang="zh-CN" sz="2000" dirty="0">
              <a:latin typeface="Times New Roman" panose="02020603050405020304" pitchFamily="18" charset="0"/>
              <a:cs typeface="Times New Roman" panose="02020603050405020304" pitchFamily="18" charset="0"/>
            </a:endParaRPr>
          </a:p>
          <a:p>
            <a:pPr marL="1028700" lvl="1">
              <a:lnSpc>
                <a:spcPct val="110000"/>
              </a:lnSpc>
              <a:buClr>
                <a:srgbClr val="000000"/>
              </a:buClr>
              <a:buFont typeface="Wingdings" panose="05000000000000000000" charset="0"/>
              <a:buChar char=""/>
            </a:pPr>
            <a:r>
              <a:rPr lang="en-US" altLang="zh-CN" sz="2000" dirty="0" err="1">
                <a:latin typeface="Times New Roman" panose="02020603050405020304" pitchFamily="18" charset="0"/>
                <a:cs typeface="Times New Roman" panose="02020603050405020304" pitchFamily="18" charset="0"/>
                <a:sym typeface="+mn-ea"/>
              </a:rPr>
              <a:t>Sklearn</a:t>
            </a:r>
            <a:endParaRPr lang="en-US" altLang="zh-CN" sz="2000" dirty="0">
              <a:latin typeface="Times New Roman" panose="02020603050405020304" pitchFamily="18" charset="0"/>
              <a:cs typeface="Times New Roman" panose="02020603050405020304" pitchFamily="18" charset="0"/>
            </a:endParaRPr>
          </a:p>
          <a:p>
            <a:pPr marL="914400" algn="just"/>
            <a:endParaRPr lang="en-US" sz="17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1143000" lvl="2" indent="-228600" algn="just">
              <a:buFont typeface="Arial" panose="020B0704020202020204" pitchFamily="34" charset="0"/>
              <a:buChar char="•"/>
              <a:tabLst>
                <a:tab pos="1371600" algn="l"/>
              </a:tabLst>
            </a:pPr>
            <a:endParaRPr lang="en-US" sz="17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914400" lvl="2" indent="0" algn="just">
              <a:buNone/>
              <a:tabLst>
                <a:tab pos="1371600" algn="l"/>
              </a:tabLst>
            </a:pPr>
            <a:endParaRPr lang="en-US" sz="17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1143000" lvl="2" indent="-228600" algn="just">
              <a:buFont typeface="Arial" panose="020B0704020202020204" pitchFamily="34" charset="0"/>
              <a:buChar char="•"/>
              <a:tabLst>
                <a:tab pos="1371600" algn="l"/>
              </a:tabLst>
            </a:pPr>
            <a:endParaRPr lang="en-US" sz="17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914400" lvl="2" indent="0" algn="just">
              <a:buNone/>
              <a:tabLst>
                <a:tab pos="1371600" algn="l"/>
              </a:tabLst>
            </a:pPr>
            <a:r>
              <a:rPr lang="en-IN" sz="1700" b="1" dirty="0">
                <a:solidFill>
                  <a:schemeClr val="tx1"/>
                </a:solidFill>
                <a:effectLst/>
                <a:latin typeface="Times New Roman" panose="02020603050405020304" pitchFamily="18" charset="0"/>
                <a:ea typeface="Times New Roman" panose="02020603050405020304" pitchFamily="18" charset="0"/>
              </a:rPr>
              <a:t> </a:t>
            </a:r>
            <a:r>
              <a:rPr lang="en-US" sz="1700" b="1" dirty="0">
                <a:solidFill>
                  <a:schemeClr val="tx1"/>
                </a:solidFill>
                <a:effectLst/>
                <a:latin typeface="Times New Roman" panose="02020603050405020304" pitchFamily="18" charset="0"/>
                <a:ea typeface="Times New Roman" panose="02020603050405020304" pitchFamily="18" charset="0"/>
              </a:rPr>
              <a:t>  </a:t>
            </a:r>
            <a:endParaRPr lang="en-IN" sz="1700" dirty="0">
              <a:solidFill>
                <a:schemeClr val="tx1"/>
              </a:solidFill>
              <a:effectLst/>
              <a:latin typeface="Times New Roman" panose="02020603050405020304" pitchFamily="18" charset="0"/>
              <a:ea typeface="Times New Roman" panose="02020603050405020304" pitchFamily="18" charset="0"/>
            </a:endParaRPr>
          </a:p>
          <a:p>
            <a:pPr marL="914400" lvl="2" indent="0" algn="just">
              <a:buNone/>
              <a:tabLst>
                <a:tab pos="1371600" algn="l"/>
              </a:tabLst>
            </a:pPr>
            <a:endParaRPr lang="en-US" sz="17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32790"/>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FLOWCHART  DIAGRAM</a:t>
            </a:r>
            <a:endParaRPr lang="en-IN" sz="2800" dirty="0"/>
          </a:p>
        </p:txBody>
      </p:sp>
      <p:cxnSp>
        <p:nvCxnSpPr>
          <p:cNvPr id="5" name="Straight Connector 4"/>
          <p:cNvCxnSpPr>
            <a:cxnSpLocks/>
          </p:cNvCxnSpPr>
          <p:nvPr/>
        </p:nvCxnSpPr>
        <p:spPr>
          <a:xfrm>
            <a:off x="2129514" y="631687"/>
            <a:ext cx="8823408" cy="0"/>
          </a:xfrm>
          <a:prstGeom prst="line">
            <a:avLst/>
          </a:prstGeom>
        </p:spPr>
        <p:style>
          <a:lnRef idx="1">
            <a:schemeClr val="dk1"/>
          </a:lnRef>
          <a:fillRef idx="0">
            <a:schemeClr val="dk1"/>
          </a:fillRef>
          <a:effectRef idx="0">
            <a:schemeClr val="dk1"/>
          </a:effectRef>
          <a:fontRef idx="minor">
            <a:schemeClr val="tx1"/>
          </a:fontRef>
        </p:style>
      </p:cxnSp>
      <p:pic>
        <p:nvPicPr>
          <p:cNvPr id="8" name="Content Placeholder 7"/>
          <p:cNvPicPr>
            <a:picLocks noGrp="1" noChangeAspect="1"/>
          </p:cNvPicPr>
          <p:nvPr>
            <p:ph idx="1"/>
          </p:nvPr>
        </p:nvPicPr>
        <p:blipFill>
          <a:blip r:embed="rId2"/>
          <a:stretch>
            <a:fillRect/>
          </a:stretch>
        </p:blipFill>
        <p:spPr>
          <a:xfrm>
            <a:off x="2315293" y="1001312"/>
            <a:ext cx="8451850" cy="530288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title"/>
          </p:nvPr>
        </p:nvSpPr>
        <p:spPr>
          <a:xfrm>
            <a:off x="0" y="0"/>
            <a:ext cx="12192000" cy="712344"/>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RESULT </a:t>
            </a:r>
            <a:endParaRPr lang="en-IN" sz="2800" b="1" dirty="0">
              <a:solidFill>
                <a:srgbClr val="FF3399"/>
              </a:solidFill>
              <a:latin typeface="Times New Roman" panose="02020603050405020304" pitchFamily="18" charset="0"/>
              <a:cs typeface="Times New Roman" panose="02020603050405020304" pitchFamily="18" charset="0"/>
            </a:endParaRPr>
          </a:p>
        </p:txBody>
      </p:sp>
      <p:cxnSp>
        <p:nvCxnSpPr>
          <p:cNvPr id="5" name="Straight Connector 4"/>
          <p:cNvCxnSpPr>
            <a:cxnSpLocks/>
          </p:cNvCxnSpPr>
          <p:nvPr/>
        </p:nvCxnSpPr>
        <p:spPr>
          <a:xfrm>
            <a:off x="2049531" y="543560"/>
            <a:ext cx="8903391" cy="0"/>
          </a:xfrm>
          <a:prstGeom prst="line">
            <a:avLst/>
          </a:prstGeom>
        </p:spPr>
        <p:style>
          <a:lnRef idx="1">
            <a:schemeClr val="dk1"/>
          </a:lnRef>
          <a:fillRef idx="0">
            <a:schemeClr val="dk1"/>
          </a:fillRef>
          <a:effectRef idx="0">
            <a:schemeClr val="dk1"/>
          </a:effectRef>
          <a:fontRef idx="minor">
            <a:schemeClr val="tx1"/>
          </a:fontRef>
        </p:style>
      </p:cxnSp>
      <p:pic>
        <p:nvPicPr>
          <p:cNvPr id="13" name="Picture 12"/>
          <p:cNvPicPr>
            <a:picLocks noChangeAspect="1"/>
          </p:cNvPicPr>
          <p:nvPr/>
        </p:nvPicPr>
        <p:blipFill>
          <a:blip r:embed="rId2"/>
          <a:stretch>
            <a:fillRect/>
          </a:stretch>
        </p:blipFill>
        <p:spPr>
          <a:xfrm>
            <a:off x="1605376" y="1013142"/>
            <a:ext cx="9791700" cy="48317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130134" y="952748"/>
            <a:ext cx="9931731" cy="495250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5" name="Title 1"/>
          <p:cNvSpPr>
            <a:spLocks noGrp="1"/>
          </p:cNvSpPr>
          <p:nvPr>
            <p:ph type="title"/>
          </p:nvPr>
        </p:nvSpPr>
        <p:spPr>
          <a:xfrm>
            <a:off x="0" y="0"/>
            <a:ext cx="12192000" cy="833717"/>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CONCLUSIONS</a:t>
            </a:r>
            <a:endParaRPr lang="en-IN" sz="2800" b="1" dirty="0">
              <a:solidFill>
                <a:srgbClr val="FF3399"/>
              </a:solidFill>
              <a:latin typeface="Times New Roman" panose="02020603050405020304" pitchFamily="18" charset="0"/>
              <a:cs typeface="Times New Roman" panose="02020603050405020304" pitchFamily="18" charset="0"/>
            </a:endParaRPr>
          </a:p>
        </p:txBody>
      </p:sp>
      <p:sp>
        <p:nvSpPr>
          <p:cNvPr id="1048596" name="Content Placeholder 4"/>
          <p:cNvSpPr>
            <a:spLocks noGrp="1"/>
          </p:cNvSpPr>
          <p:nvPr>
            <p:ph idx="1"/>
          </p:nvPr>
        </p:nvSpPr>
        <p:spPr>
          <a:xfrm>
            <a:off x="1350099" y="1354186"/>
            <a:ext cx="9980510" cy="5434240"/>
          </a:xfrm>
        </p:spPr>
        <p:txBody>
          <a:bodyPr>
            <a:noAutofit/>
          </a:bodyPr>
          <a:lstStyle/>
          <a:p>
            <a:pPr algn="just">
              <a:lnSpc>
                <a:spcPct val="150000"/>
              </a:lnSpc>
              <a:buClr>
                <a:srgbClr val="000000"/>
              </a:buClr>
              <a:buFont typeface="Wingdings" panose="05000000000000000000" pitchFamily="2" charset="2"/>
              <a:buChar char="Ø"/>
            </a:pPr>
            <a:r>
              <a:rPr lang="en-US" altLang="zh-CN" sz="2000" dirty="0">
                <a:solidFill>
                  <a:schemeClr val="tx1"/>
                </a:solidFill>
                <a:latin typeface="Times New Roman" panose="02020603050405020304" pitchFamily="18" charset="0"/>
                <a:cs typeface="Times New Roman" panose="02020603050405020304" pitchFamily="18" charset="0"/>
                <a:sym typeface="+mn-ea"/>
              </a:rPr>
              <a:t>This survey presented various algorithms and approaches to detect phishing websites by several researchers in Machine Learning.</a:t>
            </a:r>
            <a:endParaRPr lang="en-US" altLang="zh-CN" sz="2000" dirty="0">
              <a:solidFill>
                <a:schemeClr val="tx1"/>
              </a:solidFill>
              <a:latin typeface="Times New Roman" panose="02020603050405020304" pitchFamily="18" charset="0"/>
              <a:cs typeface="Times New Roman" panose="02020603050405020304" pitchFamily="18" charset="0"/>
            </a:endParaRPr>
          </a:p>
          <a:p>
            <a:pPr algn="just">
              <a:lnSpc>
                <a:spcPct val="150000"/>
              </a:lnSpc>
              <a:buClr>
                <a:srgbClr val="000000"/>
              </a:buClr>
              <a:buFont typeface="Wingdings" panose="05000000000000000000" pitchFamily="2" charset="2"/>
              <a:buChar char="Ø"/>
            </a:pPr>
            <a:r>
              <a:rPr lang="en-US" altLang="zh-CN" sz="2000" dirty="0">
                <a:solidFill>
                  <a:srgbClr val="0D0D0D"/>
                </a:solidFill>
                <a:latin typeface="Times New Roman" panose="02020603050405020304" pitchFamily="18" charset="0"/>
                <a:cs typeface="Times New Roman" panose="02020603050405020304" pitchFamily="18" charset="0"/>
                <a:sym typeface="+mn-ea"/>
              </a:rPr>
              <a:t> On reviewing the papers, we came to a conclusion that most of the work done by using familiar machine learning algorithms like Naïve Bayesian, SVM, Decision Tree and Random </a:t>
            </a:r>
            <a:r>
              <a:rPr lang="en-US" altLang="zh-CN" sz="2000" dirty="0" err="1">
                <a:solidFill>
                  <a:srgbClr val="0D0D0D"/>
                </a:solidFill>
                <a:latin typeface="Times New Roman" panose="02020603050405020304" pitchFamily="18" charset="0"/>
                <a:cs typeface="Times New Roman" panose="02020603050405020304" pitchFamily="18" charset="0"/>
                <a:sym typeface="+mn-ea"/>
              </a:rPr>
              <a:t>Forest.Some</a:t>
            </a:r>
            <a:r>
              <a:rPr lang="en-US" altLang="zh-CN" sz="2000" dirty="0">
                <a:solidFill>
                  <a:srgbClr val="0D0D0D"/>
                </a:solidFill>
                <a:latin typeface="Times New Roman" panose="02020603050405020304" pitchFamily="18" charset="0"/>
                <a:cs typeface="Times New Roman" panose="02020603050405020304" pitchFamily="18" charset="0"/>
                <a:sym typeface="+mn-ea"/>
              </a:rPr>
              <a:t> authors proposed a new system like Phish Score and Phish Checker for detection.</a:t>
            </a:r>
            <a:endParaRPr lang="en-US" altLang="zh-CN" sz="2000" dirty="0">
              <a:solidFill>
                <a:srgbClr val="0D0D0D"/>
              </a:solidFill>
              <a:latin typeface="Times New Roman" panose="02020603050405020304" pitchFamily="18" charset="0"/>
              <a:cs typeface="Times New Roman" panose="02020603050405020304" pitchFamily="18" charset="0"/>
            </a:endParaRPr>
          </a:p>
          <a:p>
            <a:pPr algn="just">
              <a:lnSpc>
                <a:spcPct val="150000"/>
              </a:lnSpc>
              <a:buClr>
                <a:srgbClr val="000000"/>
              </a:buClr>
              <a:buFont typeface="Wingdings" panose="05000000000000000000" pitchFamily="2" charset="2"/>
              <a:buChar char="Ø"/>
            </a:pPr>
            <a:r>
              <a:rPr lang="en-US" altLang="zh-CN" sz="2000" dirty="0">
                <a:solidFill>
                  <a:srgbClr val="0D0D0D"/>
                </a:solidFill>
                <a:latin typeface="Times New Roman" panose="02020603050405020304" pitchFamily="18" charset="0"/>
                <a:cs typeface="Times New Roman" panose="02020603050405020304" pitchFamily="18" charset="0"/>
                <a:sym typeface="+mn-ea"/>
              </a:rPr>
              <a:t>The combinations of features with regards to accuracy, precision, recall etc. were used. Experimentally successful techniques in detecting phishing website URLs were summarized.</a:t>
            </a:r>
            <a:endParaRPr lang="en-US" altLang="zh-CN" sz="2000" dirty="0">
              <a:solidFill>
                <a:srgbClr val="0D0D0D"/>
              </a:solidFill>
              <a:latin typeface="Times New Roman" panose="02020603050405020304" pitchFamily="18" charset="0"/>
              <a:cs typeface="Times New Roman" panose="02020603050405020304" pitchFamily="18" charset="0"/>
            </a:endParaRPr>
          </a:p>
          <a:p>
            <a:pPr algn="just">
              <a:lnSpc>
                <a:spcPct val="150000"/>
              </a:lnSpc>
              <a:buClr>
                <a:srgbClr val="000000"/>
              </a:buClr>
              <a:buFont typeface="Wingdings" panose="05000000000000000000" pitchFamily="2" charset="2"/>
              <a:buChar char="Ø"/>
            </a:pPr>
            <a:r>
              <a:rPr lang="en-US" altLang="zh-CN" sz="2000" dirty="0">
                <a:solidFill>
                  <a:srgbClr val="0D0D0D"/>
                </a:solidFill>
                <a:latin typeface="Times New Roman" panose="02020603050405020304" pitchFamily="18" charset="0"/>
                <a:cs typeface="Times New Roman" panose="02020603050405020304" pitchFamily="18" charset="0"/>
                <a:sym typeface="+mn-ea"/>
              </a:rPr>
              <a:t>As phishing websites increases day by day, some features may be included or replaced with new ones to detect them.</a:t>
            </a:r>
            <a:endParaRPr lang="en-US" altLang="zh-CN" sz="2000"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endParaRPr lang="en-US" sz="2000" dirty="0">
              <a:solidFill>
                <a:schemeClr val="tx1">
                  <a:lumMod val="85000"/>
                  <a:lumOff val="15000"/>
                </a:schemeClr>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endParaRPr lang="en-IN" sz="2000" dirty="0">
              <a:solidFill>
                <a:schemeClr val="tx1"/>
              </a:solidFill>
              <a:latin typeface="Times New Roman" panose="02020603050405020304" pitchFamily="18" charset="0"/>
              <a:cs typeface="Times New Roman" panose="02020603050405020304" pitchFamily="18" charset="0"/>
            </a:endParaRPr>
          </a:p>
        </p:txBody>
      </p:sp>
      <p:cxnSp>
        <p:nvCxnSpPr>
          <p:cNvPr id="3" name="Straight Connector 2"/>
          <p:cNvCxnSpPr>
            <a:cxnSpLocks/>
          </p:cNvCxnSpPr>
          <p:nvPr/>
        </p:nvCxnSpPr>
        <p:spPr>
          <a:xfrm>
            <a:off x="1950361" y="595437"/>
            <a:ext cx="9002561"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6" name="Title 1"/>
          <p:cNvSpPr>
            <a:spLocks noGrp="1"/>
          </p:cNvSpPr>
          <p:nvPr>
            <p:ph type="title"/>
          </p:nvPr>
        </p:nvSpPr>
        <p:spPr>
          <a:xfrm>
            <a:off x="-1" y="0"/>
            <a:ext cx="12192001" cy="1008528"/>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FUTURE SCOPE</a:t>
            </a:r>
            <a:endParaRPr lang="en-IN" sz="2800" b="1" dirty="0">
              <a:solidFill>
                <a:srgbClr val="FF3399"/>
              </a:solidFill>
              <a:latin typeface="Times New Roman" panose="02020603050405020304" pitchFamily="18" charset="0"/>
              <a:cs typeface="Times New Roman" panose="02020603050405020304" pitchFamily="18" charset="0"/>
            </a:endParaRPr>
          </a:p>
        </p:txBody>
      </p:sp>
      <p:sp>
        <p:nvSpPr>
          <p:cNvPr id="1048607" name="Content Placeholder 4"/>
          <p:cNvSpPr>
            <a:spLocks noGrp="1"/>
          </p:cNvSpPr>
          <p:nvPr>
            <p:ph idx="1"/>
          </p:nvPr>
        </p:nvSpPr>
        <p:spPr>
          <a:xfrm>
            <a:off x="1199212" y="1331259"/>
            <a:ext cx="10328223" cy="3476715"/>
          </a:xfrm>
        </p:spPr>
        <p:txBody>
          <a:bodyPr>
            <a:normAutofit/>
          </a:bodyPr>
          <a:lstStyle/>
          <a:p>
            <a:pPr marL="0" indent="0" algn="just">
              <a:lnSpc>
                <a:spcPct val="200000"/>
              </a:lnSpc>
              <a:buNone/>
            </a:pPr>
            <a:r>
              <a:rPr lang="en-IN" dirty="0"/>
              <a:t> </a:t>
            </a:r>
            <a:endParaRPr lang="en-IN" dirty="0">
              <a:latin typeface="Times New Roman" panose="02020603050405020304" pitchFamily="18" charset="0"/>
              <a:cs typeface="Times New Roman" panose="02020603050405020304" pitchFamily="18" charset="0"/>
            </a:endParaRPr>
          </a:p>
        </p:txBody>
      </p:sp>
      <p:sp>
        <p:nvSpPr>
          <p:cNvPr id="2" name="TextBox 1"/>
          <p:cNvSpPr txBox="1"/>
          <p:nvPr/>
        </p:nvSpPr>
        <p:spPr>
          <a:xfrm>
            <a:off x="1199227" y="1536830"/>
            <a:ext cx="9604471" cy="3784600"/>
          </a:xfrm>
          <a:prstGeom prst="rect">
            <a:avLst/>
          </a:prstGeom>
          <a:noFill/>
        </p:spPr>
        <p:txBody>
          <a:bodyPr wrap="square" rtlCol="0">
            <a:spAutoFit/>
          </a:bodyPr>
          <a:lstStyle/>
          <a:p>
            <a:pPr marL="342900" indent="-342900" algn="just" fontAlgn="base">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sym typeface="+mn-ea"/>
              </a:rPr>
              <a:t>In future if we get structured dataset of phishing we can perform phishing detection much more faster than any other technique.</a:t>
            </a:r>
            <a:endParaRPr lang="en-US" sz="2000" strike="noStrike" noProof="1">
              <a:latin typeface="Times New Roman" panose="02020603050405020304" pitchFamily="18" charset="0"/>
              <a:cs typeface="Times New Roman" panose="02020603050405020304" pitchFamily="18" charset="0"/>
            </a:endParaRPr>
          </a:p>
          <a:p>
            <a:pPr marL="342900" indent="-342900" algn="just" fontAlgn="base">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sym typeface="+mn-ea"/>
              </a:rPr>
              <a:t>In future we can use a combination of any other two or more classifier to get maximum accuracy. </a:t>
            </a:r>
            <a:endParaRPr lang="en-US" sz="2000" strike="noStrike" noProof="1">
              <a:latin typeface="Times New Roman" panose="02020603050405020304" pitchFamily="18" charset="0"/>
              <a:cs typeface="Times New Roman" panose="02020603050405020304" pitchFamily="18" charset="0"/>
            </a:endParaRPr>
          </a:p>
          <a:p>
            <a:pPr marL="342900" indent="-342900" algn="just" fontAlgn="base">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sym typeface="+mn-ea"/>
              </a:rPr>
              <a:t>We also plan to explore various phishing techniques that uses Lexical features, Network based features, Content based features, Webpage based features and HTML and JavaScript features of web pages which can improve the performance of the system. </a:t>
            </a:r>
            <a:endParaRPr lang="en-US" sz="2000" strike="noStrike" noProof="1">
              <a:latin typeface="Times New Roman" panose="02020603050405020304" pitchFamily="18" charset="0"/>
              <a:cs typeface="Times New Roman" panose="02020603050405020304" pitchFamily="18" charset="0"/>
            </a:endParaRPr>
          </a:p>
          <a:p>
            <a:pPr marL="342900" indent="-342900" algn="just" fontAlgn="base">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sym typeface="+mn-ea"/>
              </a:rPr>
              <a:t>In particular, we extract features from URLs and pass it through the various classifiers.</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cxnSp>
        <p:nvCxnSpPr>
          <p:cNvPr id="4" name="Straight Connector 3"/>
          <p:cNvCxnSpPr>
            <a:cxnSpLocks/>
          </p:cNvCxnSpPr>
          <p:nvPr/>
        </p:nvCxnSpPr>
        <p:spPr>
          <a:xfrm>
            <a:off x="1986668" y="585824"/>
            <a:ext cx="8996071"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4" name="Title 1"/>
          <p:cNvSpPr>
            <a:spLocks noGrp="1"/>
          </p:cNvSpPr>
          <p:nvPr>
            <p:ph type="title"/>
          </p:nvPr>
        </p:nvSpPr>
        <p:spPr>
          <a:xfrm>
            <a:off x="0" y="0"/>
            <a:ext cx="12192000" cy="622570"/>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REFERENCES</a:t>
            </a:r>
            <a:endParaRPr lang="en-IN" sz="2800" b="1" dirty="0">
              <a:solidFill>
                <a:srgbClr val="FF3399"/>
              </a:solidFill>
              <a:latin typeface="Times New Roman" panose="02020603050405020304" pitchFamily="18" charset="0"/>
              <a:cs typeface="Times New Roman" panose="02020603050405020304" pitchFamily="18" charset="0"/>
            </a:endParaRPr>
          </a:p>
        </p:txBody>
      </p:sp>
      <p:sp>
        <p:nvSpPr>
          <p:cNvPr id="2" name="TextBox 1"/>
          <p:cNvSpPr txBox="1"/>
          <p:nvPr/>
        </p:nvSpPr>
        <p:spPr>
          <a:xfrm>
            <a:off x="1202900" y="1177504"/>
            <a:ext cx="10266857" cy="5940088"/>
          </a:xfrm>
          <a:prstGeom prst="rect">
            <a:avLst/>
          </a:prstGeom>
          <a:noFill/>
        </p:spPr>
        <p:txBody>
          <a:bodyPr wrap="square" rtlCol="0">
            <a:spAutoFit/>
          </a:bodyPr>
          <a:lstStyle/>
          <a:p>
            <a:r>
              <a:rPr lang="en-US" sz="2000" kern="1200" dirty="0">
                <a:effectLst/>
                <a:latin typeface="Times New Roman" panose="02020603050405020304" pitchFamily="18" charset="0"/>
                <a:cs typeface="Times New Roman" panose="02020603050405020304" pitchFamily="18" charset="0"/>
              </a:rPr>
              <a:t>[1] Lakshmanarao, A., Rao, P.S.P., Krishna, M.M.B. (2021) ‘Phishing website</a:t>
            </a:r>
          </a:p>
          <a:p>
            <a:r>
              <a:rPr lang="en-US" sz="2000" dirty="0">
                <a:latin typeface="Times New Roman" panose="02020603050405020304" pitchFamily="18" charset="0"/>
                <a:cs typeface="Times New Roman" panose="02020603050405020304" pitchFamily="18" charset="0"/>
              </a:rPr>
              <a:t>detection using novel machine learning fusion approach’, in 2021 International</a:t>
            </a:r>
          </a:p>
          <a:p>
            <a:r>
              <a:rPr lang="en-US" sz="2000" dirty="0">
                <a:latin typeface="Times New Roman" panose="02020603050405020304" pitchFamily="18" charset="0"/>
                <a:cs typeface="Times New Roman" panose="02020603050405020304" pitchFamily="18" charset="0"/>
              </a:rPr>
              <a:t>Conference on Artificial Intelligence and Smart Systems (ICAIS), Presented at the</a:t>
            </a:r>
          </a:p>
          <a:p>
            <a:r>
              <a:rPr lang="en-US" sz="2000" dirty="0">
                <a:latin typeface="Times New Roman" panose="02020603050405020304" pitchFamily="18" charset="0"/>
                <a:cs typeface="Times New Roman" panose="02020603050405020304" pitchFamily="18" charset="0"/>
              </a:rPr>
              <a:t>2021 International Conference on Artificial Intelligence and Smart Systems (ICAIS),</a:t>
            </a:r>
          </a:p>
          <a:p>
            <a:r>
              <a:rPr lang="en-US" sz="2000" dirty="0">
                <a:latin typeface="Times New Roman" panose="02020603050405020304" pitchFamily="18" charset="0"/>
                <a:cs typeface="Times New Roman" panose="02020603050405020304" pitchFamily="18" charset="0"/>
              </a:rPr>
              <a:t>1164–1169</a:t>
            </a:r>
          </a:p>
          <a:p>
            <a:endParaRPr lang="en-IN" sz="2000" dirty="0">
              <a:latin typeface="Times New Roman" panose="02020603050405020304" pitchFamily="18" charset="0"/>
              <a:cs typeface="Times New Roman" panose="02020603050405020304" pitchFamily="18" charset="0"/>
            </a:endParaRP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[2]</a:t>
            </a:r>
            <a:r>
              <a:rPr lang="en-IN" sz="2000" dirty="0">
                <a:latin typeface="Times New Roman" panose="02020603050405020304" pitchFamily="18" charset="0"/>
                <a:cs typeface="Times New Roman" panose="02020603050405020304" pitchFamily="18" charset="0"/>
              </a:rPr>
              <a:t> H. Chapla, R. Kotak and M. Joiser, "A Machine Learning Approach for URL</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Based Web Phishing Using Fuzzy Logic as Classifier", 2019 International Conference</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on Communication and Electronics Systems (ICCES), pp. 383-388, 2019, July</a:t>
            </a:r>
          </a:p>
          <a:p>
            <a:endParaRPr lang="en-US"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ea typeface="Times New Roman" panose="02020603050405020304" pitchFamily="18" charset="0"/>
                <a:cs typeface="Times New Roman" panose="02020603050405020304" pitchFamily="18" charset="0"/>
              </a:rPr>
              <a:t>[3] 14 Types of Phishing Attacks That IT Administrators Should Watch For [online]</a:t>
            </a:r>
          </a:p>
          <a:p>
            <a:r>
              <a:rPr lang="en-US" sz="2000" dirty="0">
                <a:latin typeface="Times New Roman" panose="02020603050405020304" pitchFamily="18" charset="0"/>
                <a:cs typeface="Times New Roman" panose="02020603050405020304" pitchFamily="18" charset="0"/>
              </a:rPr>
              <a:t>(2021)https://www.blog.syscloud.com,available:https://www.blog.syscloud.comtypes-o</a:t>
            </a:r>
          </a:p>
          <a:p>
            <a:r>
              <a:rPr lang="en-US" sz="2000" dirty="0">
                <a:latin typeface="Times New Roman" panose="02020603050405020304" pitchFamily="18" charset="0"/>
                <a:cs typeface="Times New Roman" panose="02020603050405020304" pitchFamily="18" charset="0"/>
              </a:rPr>
              <a:t>f-phishing/ </a:t>
            </a:r>
            <a:endParaRPr lang="en-IN" sz="2000" dirty="0">
              <a:latin typeface="Times New Roman" panose="02020603050405020304" pitchFamily="18" charset="0"/>
              <a:cs typeface="Times New Roman" panose="02020603050405020304" pitchFamily="18" charset="0"/>
            </a:endParaRP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229235" indent="-153035">
              <a:spcBef>
                <a:spcPts val="635"/>
              </a:spcBef>
              <a:tabLst>
                <a:tab pos="229870" algn="l"/>
              </a:tabLst>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Websites :  </a:t>
            </a:r>
          </a:p>
          <a:p>
            <a:pPr marL="229235" indent="-153035">
              <a:spcBef>
                <a:spcPts val="635"/>
              </a:spcBef>
              <a:tabLst>
                <a:tab pos="229870" algn="l"/>
              </a:tabLst>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ea typeface="Times New Roman" panose="02020603050405020304" pitchFamily="18" charset="0"/>
                <a:cs typeface="Times New Roman" panose="02020603050405020304" pitchFamily="18" charset="0"/>
                <a:hlinkClick r:id="rId2"/>
              </a:rPr>
              <a:t>https://github.com/suhas-005</a:t>
            </a:r>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pPr marL="229235" lvl="0" indent="-153035">
              <a:spcBef>
                <a:spcPts val="635"/>
              </a:spcBef>
              <a:tabLst>
                <a:tab pos="229870" algn="l"/>
              </a:tabLst>
            </a:pPr>
            <a:r>
              <a:rPr lang="en-US" sz="2000" dirty="0">
                <a:latin typeface="Times New Roman" panose="02020603050405020304" pitchFamily="18" charset="0"/>
                <a:cs typeface="Times New Roman" panose="02020603050405020304" pitchFamily="18" charset="0"/>
                <a:hlinkClick r:id="rId3"/>
              </a:rPr>
              <a:t>https://nthu-datalab.github.io/ml/labs/03_Decision-Trees_RandomForest/03_Decis</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457835" indent="-153035">
              <a:spcBef>
                <a:spcPts val="635"/>
              </a:spcBef>
              <a:spcAft>
                <a:spcPts val="0"/>
              </a:spcAft>
              <a:tabLst>
                <a:tab pos="229870" algn="l"/>
              </a:tabLst>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cxnSp>
        <p:nvCxnSpPr>
          <p:cNvPr id="4" name="Straight Connector 3"/>
          <p:cNvCxnSpPr>
            <a:cxnSpLocks/>
          </p:cNvCxnSpPr>
          <p:nvPr/>
        </p:nvCxnSpPr>
        <p:spPr>
          <a:xfrm flipV="1">
            <a:off x="1923639" y="622570"/>
            <a:ext cx="9049161" cy="26893"/>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6" name="Title 1"/>
          <p:cNvSpPr>
            <a:spLocks noGrp="1"/>
          </p:cNvSpPr>
          <p:nvPr>
            <p:ph type="title"/>
          </p:nvPr>
        </p:nvSpPr>
        <p:spPr>
          <a:xfrm>
            <a:off x="0" y="0"/>
            <a:ext cx="12192000" cy="618563"/>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PROGRAM OUTCOMES</a:t>
            </a:r>
            <a:endParaRPr lang="en-IN" sz="2800" b="1" dirty="0">
              <a:solidFill>
                <a:srgbClr val="FF3399"/>
              </a:solidFill>
              <a:latin typeface="Times New Roman" panose="02020603050405020304" pitchFamily="18" charset="0"/>
              <a:cs typeface="Times New Roman" panose="02020603050405020304" pitchFamily="18" charset="0"/>
            </a:endParaRPr>
          </a:p>
        </p:txBody>
      </p:sp>
      <p:pic>
        <p:nvPicPr>
          <p:cNvPr id="2097158" name="Content Placeholder 2"/>
          <p:cNvPicPr>
            <a:picLocks noGrp="1" noChangeAspect="1"/>
          </p:cNvPicPr>
          <p:nvPr>
            <p:ph idx="1"/>
          </p:nvPr>
        </p:nvPicPr>
        <p:blipFill>
          <a:blip r:embed="rId2"/>
          <a:stretch>
            <a:fillRect/>
          </a:stretch>
        </p:blipFill>
        <p:spPr>
          <a:xfrm>
            <a:off x="1449422" y="1295197"/>
            <a:ext cx="8929991" cy="5048385"/>
          </a:xfrm>
          <a:prstGeom prst="rect">
            <a:avLst/>
          </a:prstGeom>
        </p:spPr>
      </p:pic>
      <p:cxnSp>
        <p:nvCxnSpPr>
          <p:cNvPr id="2" name="Straight Connector 1"/>
          <p:cNvCxnSpPr>
            <a:cxnSpLocks/>
          </p:cNvCxnSpPr>
          <p:nvPr/>
        </p:nvCxnSpPr>
        <p:spPr>
          <a:xfrm>
            <a:off x="2016456" y="618466"/>
            <a:ext cx="8956344"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7" name="Title 1"/>
          <p:cNvSpPr>
            <a:spLocks noGrp="1"/>
          </p:cNvSpPr>
          <p:nvPr>
            <p:ph type="title"/>
          </p:nvPr>
        </p:nvSpPr>
        <p:spPr>
          <a:xfrm>
            <a:off x="0" y="0"/>
            <a:ext cx="12192000" cy="892810"/>
          </a:xfrm>
        </p:spPr>
        <p:txBody>
          <a:bodyPr>
            <a:normAutofit/>
          </a:bodyPr>
          <a:lstStyle/>
          <a:p>
            <a:pPr algn="ctr"/>
            <a:r>
              <a:rPr lang="en-US" sz="2400" b="1" dirty="0">
                <a:solidFill>
                  <a:srgbClr val="FF0000"/>
                </a:solidFill>
                <a:latin typeface="Times New Roman" panose="02020603050405020304" pitchFamily="18" charset="0"/>
                <a:cs typeface="Times New Roman" panose="02020603050405020304" pitchFamily="18" charset="0"/>
              </a:rPr>
              <a:t>COURCE OUTCOMES OF PROJECT</a:t>
            </a:r>
            <a:endParaRPr lang="en-IN" sz="2400" b="1" dirty="0">
              <a:solidFill>
                <a:srgbClr val="FF3399"/>
              </a:solidFill>
              <a:latin typeface="Times New Roman" panose="02020603050405020304" pitchFamily="18" charset="0"/>
              <a:cs typeface="Times New Roman" panose="02020603050405020304" pitchFamily="18" charset="0"/>
            </a:endParaRPr>
          </a:p>
        </p:txBody>
      </p:sp>
      <p:pic>
        <p:nvPicPr>
          <p:cNvPr id="2097159" name="Content Placeholder 2"/>
          <p:cNvPicPr>
            <a:picLocks noGrp="1" noChangeAspect="1"/>
          </p:cNvPicPr>
          <p:nvPr>
            <p:ph idx="1"/>
          </p:nvPr>
        </p:nvPicPr>
        <p:blipFill>
          <a:blip r:embed="rId2"/>
          <a:stretch>
            <a:fillRect/>
          </a:stretch>
        </p:blipFill>
        <p:spPr>
          <a:xfrm>
            <a:off x="1310161" y="2024714"/>
            <a:ext cx="8596312" cy="3238784"/>
          </a:xfrm>
          <a:prstGeom prst="rect">
            <a:avLst/>
          </a:prstGeom>
        </p:spPr>
      </p:pic>
      <p:cxnSp>
        <p:nvCxnSpPr>
          <p:cNvPr id="2" name="Straight Connector 1"/>
          <p:cNvCxnSpPr>
            <a:cxnSpLocks/>
          </p:cNvCxnSpPr>
          <p:nvPr/>
        </p:nvCxnSpPr>
        <p:spPr>
          <a:xfrm>
            <a:off x="1938130" y="655624"/>
            <a:ext cx="9014792"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3" name="Title 1"/>
          <p:cNvSpPr>
            <a:spLocks noGrp="1"/>
          </p:cNvSpPr>
          <p:nvPr>
            <p:ph type="title"/>
          </p:nvPr>
        </p:nvSpPr>
        <p:spPr>
          <a:xfrm>
            <a:off x="0" y="2"/>
            <a:ext cx="12192000" cy="618564"/>
          </a:xfrm>
        </p:spPr>
        <p:txBody>
          <a:bodyPr>
            <a:normAutofit/>
          </a:bodyPr>
          <a:lstStyle/>
          <a:p>
            <a:pPr algn="ctr"/>
            <a:r>
              <a:rPr lang="en-IN" sz="2800" b="1" dirty="0">
                <a:solidFill>
                  <a:srgbClr val="FF0000"/>
                </a:solidFill>
                <a:latin typeface="Times New Roman" panose="02020603050405020304" pitchFamily="18" charset="0"/>
                <a:cs typeface="Times New Roman" panose="02020603050405020304" pitchFamily="18" charset="0"/>
              </a:rPr>
              <a:t>CONTENTS</a:t>
            </a:r>
            <a:endParaRPr lang="en-IN" sz="2800" b="1" dirty="0">
              <a:solidFill>
                <a:srgbClr val="FF3399"/>
              </a:solidFill>
              <a:latin typeface="Times New Roman" panose="02020603050405020304" pitchFamily="18" charset="0"/>
              <a:cs typeface="Times New Roman" panose="02020603050405020304" pitchFamily="18" charset="0"/>
            </a:endParaRPr>
          </a:p>
        </p:txBody>
      </p:sp>
      <p:sp>
        <p:nvSpPr>
          <p:cNvPr id="1048614" name="Content Placeholder 2"/>
          <p:cNvSpPr>
            <a:spLocks noGrp="1"/>
          </p:cNvSpPr>
          <p:nvPr>
            <p:ph idx="1"/>
          </p:nvPr>
        </p:nvSpPr>
        <p:spPr>
          <a:xfrm>
            <a:off x="1961965" y="854540"/>
            <a:ext cx="8318378" cy="5290620"/>
          </a:xfrm>
        </p:spPr>
        <p:txBody>
          <a:bodyPr>
            <a:normAutofit fontScale="89643" lnSpcReduction="20000"/>
          </a:bodyPr>
          <a:lstStyle/>
          <a:p>
            <a:pPr>
              <a:buClr>
                <a:srgbClr val="000000"/>
              </a:buClr>
              <a:buFont typeface="Wingdings" panose="05000000000000000000" pitchFamily="2" charset="2"/>
              <a:buChar char="v"/>
            </a:pPr>
            <a:r>
              <a:rPr lang="en-IN" b="1" dirty="0">
                <a:solidFill>
                  <a:srgbClr val="002060"/>
                </a:solidFill>
                <a:latin typeface="Times New Roman" panose="02020603050405020304" pitchFamily="18" charset="0"/>
                <a:cs typeface="Times New Roman" panose="02020603050405020304" pitchFamily="18" charset="0"/>
              </a:rPr>
              <a:t> </a:t>
            </a:r>
            <a:r>
              <a:rPr lang="en-IN" sz="2100" b="1" dirty="0">
                <a:solidFill>
                  <a:srgbClr val="002060"/>
                </a:solidFill>
                <a:latin typeface="Times New Roman" panose="02020603050405020304" pitchFamily="18" charset="0"/>
                <a:cs typeface="Times New Roman" panose="02020603050405020304" pitchFamily="18" charset="0"/>
              </a:rPr>
              <a:t>INTRODUCTION</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 PROBLEM STATEMENT</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 OBJECTIVES OF THE PROPOSED WORK</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 LITERATURE REVIEW</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METHODOLOGY</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HARDWARE REQUIREMENTS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SOFTWARE REQUIREMENTS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RESULTS &amp; DISCUSSIONS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CONCLUSIONS </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 FUTURE SCOPE </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 REFERENCES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 PROGRAM OUTCOMES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 COURSE OUTCOMES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 CO-PO MAPPING</a:t>
            </a:r>
          </a:p>
          <a:p>
            <a:pPr>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p:txBody>
      </p:sp>
      <p:cxnSp>
        <p:nvCxnSpPr>
          <p:cNvPr id="3" name="Straight Connector 2"/>
          <p:cNvCxnSpPr/>
          <p:nvPr/>
        </p:nvCxnSpPr>
        <p:spPr>
          <a:xfrm>
            <a:off x="1961965" y="618566"/>
            <a:ext cx="8717872"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8" name="Title 1"/>
          <p:cNvSpPr>
            <a:spLocks noGrp="1"/>
          </p:cNvSpPr>
          <p:nvPr>
            <p:ph type="title"/>
          </p:nvPr>
        </p:nvSpPr>
        <p:spPr>
          <a:xfrm>
            <a:off x="0" y="2"/>
            <a:ext cx="12192000" cy="1008528"/>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CO-PO MAPPING OF PROJECT</a:t>
            </a:r>
            <a:endParaRPr lang="en-IN" sz="2800" b="1" dirty="0">
              <a:solidFill>
                <a:srgbClr val="FF3399"/>
              </a:solidFill>
              <a:latin typeface="Times New Roman" panose="02020603050405020304" pitchFamily="18" charset="0"/>
              <a:cs typeface="Times New Roman" panose="02020603050405020304" pitchFamily="18" charset="0"/>
            </a:endParaRPr>
          </a:p>
        </p:txBody>
      </p:sp>
      <p:graphicFrame>
        <p:nvGraphicFramePr>
          <p:cNvPr id="4194306" name="Content Placeholder 2"/>
          <p:cNvGraphicFramePr>
            <a:graphicFrameLocks noGrp="1"/>
          </p:cNvGraphicFramePr>
          <p:nvPr>
            <p:ph idx="1"/>
          </p:nvPr>
        </p:nvGraphicFramePr>
        <p:xfrm>
          <a:off x="854438" y="1004340"/>
          <a:ext cx="10912837" cy="5527210"/>
        </p:xfrm>
        <a:graphic>
          <a:graphicData uri="http://schemas.openxmlformats.org/drawingml/2006/table">
            <a:tbl>
              <a:tblPr firstRow="1" bandRow="1">
                <a:tableStyleId>{5C22544A-7EE6-4342-B048-85BDC9FD1C3A}</a:tableStyleId>
              </a:tblPr>
              <a:tblGrid>
                <a:gridCol w="839449">
                  <a:extLst>
                    <a:ext uri="{9D8B030D-6E8A-4147-A177-3AD203B41FA5}">
                      <a16:colId xmlns:a16="http://schemas.microsoft.com/office/drawing/2014/main" val="20000"/>
                    </a:ext>
                  </a:extLst>
                </a:gridCol>
                <a:gridCol w="839449">
                  <a:extLst>
                    <a:ext uri="{9D8B030D-6E8A-4147-A177-3AD203B41FA5}">
                      <a16:colId xmlns:a16="http://schemas.microsoft.com/office/drawing/2014/main" val="20001"/>
                    </a:ext>
                  </a:extLst>
                </a:gridCol>
                <a:gridCol w="839449">
                  <a:extLst>
                    <a:ext uri="{9D8B030D-6E8A-4147-A177-3AD203B41FA5}">
                      <a16:colId xmlns:a16="http://schemas.microsoft.com/office/drawing/2014/main" val="20002"/>
                    </a:ext>
                  </a:extLst>
                </a:gridCol>
                <a:gridCol w="839449">
                  <a:extLst>
                    <a:ext uri="{9D8B030D-6E8A-4147-A177-3AD203B41FA5}">
                      <a16:colId xmlns:a16="http://schemas.microsoft.com/office/drawing/2014/main" val="20003"/>
                    </a:ext>
                  </a:extLst>
                </a:gridCol>
                <a:gridCol w="839449">
                  <a:extLst>
                    <a:ext uri="{9D8B030D-6E8A-4147-A177-3AD203B41FA5}">
                      <a16:colId xmlns:a16="http://schemas.microsoft.com/office/drawing/2014/main" val="20004"/>
                    </a:ext>
                  </a:extLst>
                </a:gridCol>
                <a:gridCol w="839449">
                  <a:extLst>
                    <a:ext uri="{9D8B030D-6E8A-4147-A177-3AD203B41FA5}">
                      <a16:colId xmlns:a16="http://schemas.microsoft.com/office/drawing/2014/main" val="20005"/>
                    </a:ext>
                  </a:extLst>
                </a:gridCol>
                <a:gridCol w="839449">
                  <a:extLst>
                    <a:ext uri="{9D8B030D-6E8A-4147-A177-3AD203B41FA5}">
                      <a16:colId xmlns:a16="http://schemas.microsoft.com/office/drawing/2014/main" val="20006"/>
                    </a:ext>
                  </a:extLst>
                </a:gridCol>
                <a:gridCol w="839449">
                  <a:extLst>
                    <a:ext uri="{9D8B030D-6E8A-4147-A177-3AD203B41FA5}">
                      <a16:colId xmlns:a16="http://schemas.microsoft.com/office/drawing/2014/main" val="20007"/>
                    </a:ext>
                  </a:extLst>
                </a:gridCol>
                <a:gridCol w="839449">
                  <a:extLst>
                    <a:ext uri="{9D8B030D-6E8A-4147-A177-3AD203B41FA5}">
                      <a16:colId xmlns:a16="http://schemas.microsoft.com/office/drawing/2014/main" val="20008"/>
                    </a:ext>
                  </a:extLst>
                </a:gridCol>
                <a:gridCol w="839449">
                  <a:extLst>
                    <a:ext uri="{9D8B030D-6E8A-4147-A177-3AD203B41FA5}">
                      <a16:colId xmlns:a16="http://schemas.microsoft.com/office/drawing/2014/main" val="20009"/>
                    </a:ext>
                  </a:extLst>
                </a:gridCol>
                <a:gridCol w="839449">
                  <a:extLst>
                    <a:ext uri="{9D8B030D-6E8A-4147-A177-3AD203B41FA5}">
                      <a16:colId xmlns:a16="http://schemas.microsoft.com/office/drawing/2014/main" val="20010"/>
                    </a:ext>
                  </a:extLst>
                </a:gridCol>
                <a:gridCol w="839449">
                  <a:extLst>
                    <a:ext uri="{9D8B030D-6E8A-4147-A177-3AD203B41FA5}">
                      <a16:colId xmlns:a16="http://schemas.microsoft.com/office/drawing/2014/main" val="20011"/>
                    </a:ext>
                  </a:extLst>
                </a:gridCol>
                <a:gridCol w="839449">
                  <a:extLst>
                    <a:ext uri="{9D8B030D-6E8A-4147-A177-3AD203B41FA5}">
                      <a16:colId xmlns:a16="http://schemas.microsoft.com/office/drawing/2014/main" val="20012"/>
                    </a:ext>
                  </a:extLst>
                </a:gridCol>
              </a:tblGrid>
              <a:tr h="558202">
                <a:tc>
                  <a:txBody>
                    <a:bodyPr/>
                    <a:lstStyle/>
                    <a:p>
                      <a:endParaRPr lang="en-IN" dirty="0"/>
                    </a:p>
                  </a:txBody>
                  <a:tcPr/>
                </a:tc>
                <a:tc>
                  <a:txBody>
                    <a:bodyPr/>
                    <a:lstStyle/>
                    <a:p>
                      <a:r>
                        <a:rPr lang="en-IN" dirty="0">
                          <a:latin typeface="Times New Roman" panose="02020603050405020304" pitchFamily="18" charset="0"/>
                          <a:cs typeface="Times New Roman" panose="02020603050405020304" pitchFamily="18" charset="0"/>
                        </a:rPr>
                        <a:t>PO 1</a:t>
                      </a:r>
                    </a:p>
                  </a:txBody>
                  <a:tcPr/>
                </a:tc>
                <a:tc>
                  <a:txBody>
                    <a:bodyPr/>
                    <a:lstStyle/>
                    <a:p>
                      <a:r>
                        <a:rPr lang="en-IN" dirty="0">
                          <a:latin typeface="Times New Roman" panose="02020603050405020304" pitchFamily="18" charset="0"/>
                          <a:cs typeface="Times New Roman" panose="02020603050405020304" pitchFamily="18" charset="0"/>
                        </a:rPr>
                        <a:t>PO 2</a:t>
                      </a:r>
                    </a:p>
                  </a:txBody>
                  <a:tcPr/>
                </a:tc>
                <a:tc>
                  <a:txBody>
                    <a:bodyPr/>
                    <a:lstStyle/>
                    <a:p>
                      <a:r>
                        <a:rPr lang="en-IN" dirty="0">
                          <a:latin typeface="Times New Roman" panose="02020603050405020304" pitchFamily="18" charset="0"/>
                          <a:cs typeface="Times New Roman" panose="02020603050405020304" pitchFamily="18" charset="0"/>
                        </a:rPr>
                        <a:t>PO 3</a:t>
                      </a:r>
                    </a:p>
                  </a:txBody>
                  <a:tcPr/>
                </a:tc>
                <a:tc>
                  <a:txBody>
                    <a:bodyPr/>
                    <a:lstStyle/>
                    <a:p>
                      <a:r>
                        <a:rPr lang="en-IN" dirty="0">
                          <a:latin typeface="Times New Roman" panose="02020603050405020304" pitchFamily="18" charset="0"/>
                          <a:cs typeface="Times New Roman" panose="02020603050405020304" pitchFamily="18" charset="0"/>
                        </a:rPr>
                        <a:t>PO 4</a:t>
                      </a:r>
                    </a:p>
                  </a:txBody>
                  <a:tcPr/>
                </a:tc>
                <a:tc>
                  <a:txBody>
                    <a:bodyPr/>
                    <a:lstStyle/>
                    <a:p>
                      <a:r>
                        <a:rPr lang="en-IN" dirty="0">
                          <a:latin typeface="Times New Roman" panose="02020603050405020304" pitchFamily="18" charset="0"/>
                          <a:cs typeface="Times New Roman" panose="02020603050405020304" pitchFamily="18" charset="0"/>
                        </a:rPr>
                        <a:t>PO 5</a:t>
                      </a:r>
                    </a:p>
                  </a:txBody>
                  <a:tcPr/>
                </a:tc>
                <a:tc>
                  <a:txBody>
                    <a:bodyPr/>
                    <a:lstStyle/>
                    <a:p>
                      <a:r>
                        <a:rPr lang="en-IN" dirty="0">
                          <a:latin typeface="Times New Roman" panose="02020603050405020304" pitchFamily="18" charset="0"/>
                          <a:cs typeface="Times New Roman" panose="02020603050405020304" pitchFamily="18" charset="0"/>
                        </a:rPr>
                        <a:t>PO 6</a:t>
                      </a:r>
                    </a:p>
                  </a:txBody>
                  <a:tcPr/>
                </a:tc>
                <a:tc>
                  <a:txBody>
                    <a:bodyPr/>
                    <a:lstStyle/>
                    <a:p>
                      <a:r>
                        <a:rPr lang="en-IN" dirty="0">
                          <a:latin typeface="Times New Roman" panose="02020603050405020304" pitchFamily="18" charset="0"/>
                          <a:cs typeface="Times New Roman" panose="02020603050405020304" pitchFamily="18" charset="0"/>
                        </a:rPr>
                        <a:t>PO 7</a:t>
                      </a:r>
                    </a:p>
                  </a:txBody>
                  <a:tcPr/>
                </a:tc>
                <a:tc>
                  <a:txBody>
                    <a:bodyPr/>
                    <a:lstStyle/>
                    <a:p>
                      <a:r>
                        <a:rPr lang="en-IN" dirty="0">
                          <a:latin typeface="Times New Roman" panose="02020603050405020304" pitchFamily="18" charset="0"/>
                          <a:cs typeface="Times New Roman" panose="02020603050405020304" pitchFamily="18" charset="0"/>
                        </a:rPr>
                        <a:t>PO 8</a:t>
                      </a:r>
                    </a:p>
                  </a:txBody>
                  <a:tcPr/>
                </a:tc>
                <a:tc>
                  <a:txBody>
                    <a:bodyPr/>
                    <a:lstStyle/>
                    <a:p>
                      <a:r>
                        <a:rPr lang="en-IN" dirty="0">
                          <a:latin typeface="Times New Roman" panose="02020603050405020304" pitchFamily="18" charset="0"/>
                          <a:cs typeface="Times New Roman" panose="02020603050405020304" pitchFamily="18" charset="0"/>
                        </a:rPr>
                        <a:t>PO 9</a:t>
                      </a:r>
                    </a:p>
                  </a:txBody>
                  <a:tcPr/>
                </a:tc>
                <a:tc>
                  <a:txBody>
                    <a:bodyPr/>
                    <a:lstStyle/>
                    <a:p>
                      <a:r>
                        <a:rPr lang="en-IN" dirty="0">
                          <a:latin typeface="Times New Roman" panose="02020603050405020304" pitchFamily="18" charset="0"/>
                          <a:cs typeface="Times New Roman" panose="02020603050405020304" pitchFamily="18" charset="0"/>
                        </a:rPr>
                        <a:t>PO 10</a:t>
                      </a:r>
                    </a:p>
                  </a:txBody>
                  <a:tcPr/>
                </a:tc>
                <a:tc>
                  <a:txBody>
                    <a:bodyPr/>
                    <a:lstStyle/>
                    <a:p>
                      <a:r>
                        <a:rPr lang="en-IN" dirty="0">
                          <a:latin typeface="Times New Roman" panose="02020603050405020304" pitchFamily="18" charset="0"/>
                          <a:cs typeface="Times New Roman" panose="02020603050405020304" pitchFamily="18" charset="0"/>
                        </a:rPr>
                        <a:t>PO 11</a:t>
                      </a:r>
                    </a:p>
                  </a:txBody>
                  <a:tcPr/>
                </a:tc>
                <a:tc>
                  <a:txBody>
                    <a:bodyPr/>
                    <a:lstStyle/>
                    <a:p>
                      <a:r>
                        <a:rPr lang="en-IN" dirty="0">
                          <a:latin typeface="Times New Roman" panose="02020603050405020304" pitchFamily="18" charset="0"/>
                          <a:cs typeface="Times New Roman" panose="02020603050405020304" pitchFamily="18" charset="0"/>
                        </a:rPr>
                        <a:t>PO 12</a:t>
                      </a:r>
                    </a:p>
                  </a:txBody>
                  <a:tcPr/>
                </a:tc>
                <a:extLst>
                  <a:ext uri="{0D108BD9-81ED-4DB2-BD59-A6C34878D82A}">
                    <a16:rowId xmlns:a16="http://schemas.microsoft.com/office/drawing/2014/main" val="10000"/>
                  </a:ext>
                </a:extLst>
              </a:tr>
              <a:tr h="650368">
                <a:tc>
                  <a:txBody>
                    <a:bodyPr/>
                    <a:lstStyle/>
                    <a:p>
                      <a:r>
                        <a:rPr lang="en-IN" b="1" dirty="0">
                          <a:latin typeface="Times New Roman" panose="02020603050405020304" pitchFamily="18" charset="0"/>
                          <a:cs typeface="Times New Roman" panose="02020603050405020304" pitchFamily="18" charset="0"/>
                        </a:rPr>
                        <a:t>CO 1</a:t>
                      </a:r>
                    </a:p>
                  </a:txBody>
                  <a:tcPr/>
                </a:tc>
                <a:tc>
                  <a:txBody>
                    <a:bodyPr/>
                    <a:lstStyle/>
                    <a:p>
                      <a:r>
                        <a:rPr lang="en-IN" dirty="0"/>
                        <a:t>3</a:t>
                      </a:r>
                    </a:p>
                  </a:txBody>
                  <a:tcPr/>
                </a:tc>
                <a:tc>
                  <a:txBody>
                    <a:bodyPr/>
                    <a:lstStyle/>
                    <a:p>
                      <a:r>
                        <a:rPr lang="en-IN" dirty="0"/>
                        <a:t>3</a:t>
                      </a:r>
                    </a:p>
                  </a:txBody>
                  <a:tcPr/>
                </a:tc>
                <a:tc>
                  <a:txBody>
                    <a:bodyPr/>
                    <a:lstStyle/>
                    <a:p>
                      <a:r>
                        <a:rPr lang="en-IN" dirty="0"/>
                        <a:t>2</a:t>
                      </a:r>
                    </a:p>
                  </a:txBody>
                  <a:tcPr/>
                </a:tc>
                <a:tc>
                  <a:txBody>
                    <a:bodyPr/>
                    <a:lstStyle/>
                    <a:p>
                      <a:r>
                        <a:rPr lang="en-IN" dirty="0"/>
                        <a:t>3</a:t>
                      </a:r>
                    </a:p>
                  </a:txBody>
                  <a:tcPr/>
                </a:tc>
                <a:tc>
                  <a:txBody>
                    <a:bodyPr/>
                    <a:lstStyle/>
                    <a:p>
                      <a:r>
                        <a:rPr lang="en-IN" dirty="0"/>
                        <a:t>2</a:t>
                      </a:r>
                    </a:p>
                  </a:txBody>
                  <a:tcPr/>
                </a:tc>
                <a:tc>
                  <a:txBody>
                    <a:bodyPr/>
                    <a:lstStyle/>
                    <a:p>
                      <a:r>
                        <a:rPr lang="en-IN" dirty="0"/>
                        <a:t>3</a:t>
                      </a:r>
                    </a:p>
                  </a:txBody>
                  <a:tcPr/>
                </a:tc>
                <a:tc>
                  <a:txBody>
                    <a:bodyPr/>
                    <a:lstStyle/>
                    <a:p>
                      <a:r>
                        <a:rPr lang="en-IN" dirty="0"/>
                        <a:t>3</a:t>
                      </a:r>
                    </a:p>
                  </a:txBody>
                  <a:tcPr/>
                </a:tc>
                <a:tc>
                  <a:txBody>
                    <a:bodyPr/>
                    <a:lstStyle/>
                    <a:p>
                      <a:r>
                        <a:rPr lang="en-IN" dirty="0"/>
                        <a:t>2</a:t>
                      </a:r>
                    </a:p>
                  </a:txBody>
                  <a:tcPr/>
                </a:tc>
                <a:tc>
                  <a:txBody>
                    <a:bodyPr/>
                    <a:lstStyle/>
                    <a:p>
                      <a:r>
                        <a:rPr lang="en-IN" dirty="0"/>
                        <a:t>2</a:t>
                      </a:r>
                    </a:p>
                  </a:txBody>
                  <a:tcPr/>
                </a:tc>
                <a:tc>
                  <a:txBody>
                    <a:bodyPr/>
                    <a:lstStyle/>
                    <a:p>
                      <a:r>
                        <a:rPr lang="en-IN" dirty="0"/>
                        <a:t>3</a:t>
                      </a:r>
                    </a:p>
                  </a:txBody>
                  <a:tcPr/>
                </a:tc>
                <a:tc>
                  <a:txBody>
                    <a:bodyPr/>
                    <a:lstStyle/>
                    <a:p>
                      <a:r>
                        <a:rPr lang="en-IN" dirty="0"/>
                        <a:t>3</a:t>
                      </a:r>
                    </a:p>
                  </a:txBody>
                  <a:tcPr/>
                </a:tc>
                <a:tc>
                  <a:txBody>
                    <a:bodyPr/>
                    <a:lstStyle/>
                    <a:p>
                      <a:r>
                        <a:rPr lang="en-IN" dirty="0"/>
                        <a:t>2</a:t>
                      </a:r>
                    </a:p>
                  </a:txBody>
                  <a:tcPr/>
                </a:tc>
                <a:extLst>
                  <a:ext uri="{0D108BD9-81ED-4DB2-BD59-A6C34878D82A}">
                    <a16:rowId xmlns:a16="http://schemas.microsoft.com/office/drawing/2014/main" val="10001"/>
                  </a:ext>
                </a:extLst>
              </a:tr>
              <a:tr h="650368">
                <a:tc>
                  <a:txBody>
                    <a:bodyPr/>
                    <a:lstStyle/>
                    <a:p>
                      <a:r>
                        <a:rPr lang="en-IN" b="1" dirty="0">
                          <a:latin typeface="Times New Roman" panose="02020603050405020304" pitchFamily="18" charset="0"/>
                          <a:cs typeface="Times New Roman" panose="02020603050405020304" pitchFamily="18" charset="0"/>
                        </a:rPr>
                        <a:t>CO 2</a:t>
                      </a:r>
                    </a:p>
                  </a:txBody>
                  <a:tcPr/>
                </a:tc>
                <a:tc>
                  <a:txBody>
                    <a:bodyPr/>
                    <a:lstStyle/>
                    <a:p>
                      <a:r>
                        <a:rPr lang="en-US" dirty="0"/>
                        <a:t>1</a:t>
                      </a:r>
                      <a:endParaRPr lang="en-IN" dirty="0"/>
                    </a:p>
                  </a:txBody>
                  <a:tcPr/>
                </a:tc>
                <a:tc>
                  <a:txBody>
                    <a:bodyPr/>
                    <a:lstStyle/>
                    <a:p>
                      <a:endParaRPr lang="en-IN" dirty="0"/>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US" dirty="0"/>
                        <a:t>2</a:t>
                      </a:r>
                      <a:endParaRPr lang="en-IN" dirty="0"/>
                    </a:p>
                  </a:txBody>
                  <a:tcPr/>
                </a:tc>
                <a:tc>
                  <a:txBody>
                    <a:bodyPr/>
                    <a:lstStyle/>
                    <a:p>
                      <a:endParaRPr lang="en-IN" dirty="0"/>
                    </a:p>
                  </a:txBody>
                  <a:tcPr/>
                </a:tc>
                <a:tc>
                  <a:txBody>
                    <a:bodyPr/>
                    <a:lstStyle/>
                    <a:p>
                      <a:endParaRPr lang="en-IN" dirty="0"/>
                    </a:p>
                  </a:txBody>
                  <a:tcPr/>
                </a:tc>
                <a:tc>
                  <a:txBody>
                    <a:bodyPr/>
                    <a:lstStyle/>
                    <a:p>
                      <a:r>
                        <a:rPr lang="en-IN" dirty="0"/>
                        <a:t>3</a:t>
                      </a:r>
                    </a:p>
                  </a:txBody>
                  <a:tcPr/>
                </a:tc>
                <a:tc>
                  <a:txBody>
                    <a:bodyPr/>
                    <a:lstStyle/>
                    <a:p>
                      <a:endParaRPr lang="en-IN"/>
                    </a:p>
                  </a:txBody>
                  <a:tcPr/>
                </a:tc>
                <a:tc>
                  <a:txBody>
                    <a:bodyPr/>
                    <a:lstStyle/>
                    <a:p>
                      <a:r>
                        <a:rPr lang="en-IN" dirty="0"/>
                        <a:t>2</a:t>
                      </a:r>
                    </a:p>
                  </a:txBody>
                  <a:tcPr/>
                </a:tc>
                <a:tc>
                  <a:txBody>
                    <a:bodyPr/>
                    <a:lstStyle/>
                    <a:p>
                      <a:endParaRPr lang="en-IN" dirty="0"/>
                    </a:p>
                  </a:txBody>
                  <a:tcPr/>
                </a:tc>
                <a:extLst>
                  <a:ext uri="{0D108BD9-81ED-4DB2-BD59-A6C34878D82A}">
                    <a16:rowId xmlns:a16="http://schemas.microsoft.com/office/drawing/2014/main" val="10002"/>
                  </a:ext>
                </a:extLst>
              </a:tr>
              <a:tr h="650368">
                <a:tc>
                  <a:txBody>
                    <a:bodyPr/>
                    <a:lstStyle/>
                    <a:p>
                      <a:r>
                        <a:rPr lang="en-IN" b="1" dirty="0">
                          <a:latin typeface="Times New Roman" panose="02020603050405020304" pitchFamily="18" charset="0"/>
                          <a:cs typeface="Times New Roman" panose="02020603050405020304" pitchFamily="18" charset="0"/>
                        </a:rPr>
                        <a:t>CO 3</a:t>
                      </a:r>
                    </a:p>
                  </a:txBody>
                  <a:tcPr/>
                </a:tc>
                <a:tc>
                  <a:txBody>
                    <a:bodyPr/>
                    <a:lstStyle/>
                    <a:p>
                      <a:r>
                        <a:rPr lang="en-US" dirty="0"/>
                        <a:t>2</a:t>
                      </a:r>
                      <a:endParaRPr lang="en-IN" dirty="0"/>
                    </a:p>
                  </a:txBody>
                  <a:tcPr/>
                </a:tc>
                <a:tc>
                  <a:txBody>
                    <a:bodyPr/>
                    <a:lstStyle/>
                    <a:p>
                      <a:r>
                        <a:rPr lang="en-IN" dirty="0"/>
                        <a:t>2</a:t>
                      </a:r>
                    </a:p>
                  </a:txBody>
                  <a:tcPr/>
                </a:tc>
                <a:tc>
                  <a:txBody>
                    <a:bodyPr/>
                    <a:lstStyle/>
                    <a:p>
                      <a:r>
                        <a:rPr lang="en-IN" dirty="0"/>
                        <a:t>3</a:t>
                      </a:r>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r>
                        <a:rPr lang="en-IN" dirty="0"/>
                        <a:t>3</a:t>
                      </a:r>
                    </a:p>
                  </a:txBody>
                  <a:tcPr/>
                </a:tc>
                <a:tc>
                  <a:txBody>
                    <a:bodyPr/>
                    <a:lstStyle/>
                    <a:p>
                      <a:r>
                        <a:rPr lang="en-IN" dirty="0"/>
                        <a:t>3</a:t>
                      </a:r>
                    </a:p>
                  </a:txBody>
                  <a:tcPr/>
                </a:tc>
                <a:tc>
                  <a:txBody>
                    <a:bodyPr/>
                    <a:lstStyle/>
                    <a:p>
                      <a:endParaRPr lang="en-IN"/>
                    </a:p>
                  </a:txBody>
                  <a:tcPr/>
                </a:tc>
                <a:tc>
                  <a:txBody>
                    <a:bodyPr/>
                    <a:lstStyle/>
                    <a:p>
                      <a:r>
                        <a:rPr lang="en-IN" dirty="0"/>
                        <a:t>3</a:t>
                      </a:r>
                    </a:p>
                  </a:txBody>
                  <a:tcPr/>
                </a:tc>
                <a:tc>
                  <a:txBody>
                    <a:bodyPr/>
                    <a:lstStyle/>
                    <a:p>
                      <a:r>
                        <a:rPr lang="en-IN" dirty="0"/>
                        <a:t>3</a:t>
                      </a:r>
                    </a:p>
                  </a:txBody>
                  <a:tcPr/>
                </a:tc>
                <a:extLst>
                  <a:ext uri="{0D108BD9-81ED-4DB2-BD59-A6C34878D82A}">
                    <a16:rowId xmlns:a16="http://schemas.microsoft.com/office/drawing/2014/main" val="10003"/>
                  </a:ext>
                </a:extLst>
              </a:tr>
              <a:tr h="650368">
                <a:tc>
                  <a:txBody>
                    <a:bodyPr/>
                    <a:lstStyle/>
                    <a:p>
                      <a:r>
                        <a:rPr lang="en-IN" b="1" dirty="0">
                          <a:latin typeface="Times New Roman" panose="02020603050405020304" pitchFamily="18" charset="0"/>
                          <a:cs typeface="Times New Roman" panose="02020603050405020304" pitchFamily="18" charset="0"/>
                        </a:rPr>
                        <a:t>CO 4</a:t>
                      </a:r>
                    </a:p>
                  </a:txBody>
                  <a:tcPr/>
                </a:tc>
                <a:tc>
                  <a:txBody>
                    <a:bodyPr/>
                    <a:lstStyle/>
                    <a:p>
                      <a:r>
                        <a:rPr lang="en-US" dirty="0"/>
                        <a:t>1</a:t>
                      </a:r>
                      <a:endParaRPr lang="en-IN" dirty="0"/>
                    </a:p>
                  </a:txBody>
                  <a:tcPr/>
                </a:tc>
                <a:tc>
                  <a:txBody>
                    <a:bodyPr/>
                    <a:lstStyle/>
                    <a:p>
                      <a:r>
                        <a:rPr lang="en-IN" dirty="0"/>
                        <a:t>3</a:t>
                      </a:r>
                    </a:p>
                  </a:txBody>
                  <a:tcPr/>
                </a:tc>
                <a:tc>
                  <a:txBody>
                    <a:bodyPr/>
                    <a:lstStyle/>
                    <a:p>
                      <a:r>
                        <a:rPr lang="en-IN" dirty="0"/>
                        <a:t>3</a:t>
                      </a:r>
                    </a:p>
                  </a:txBody>
                  <a:tcPr/>
                </a:tc>
                <a:tc>
                  <a:txBody>
                    <a:bodyPr/>
                    <a:lstStyle/>
                    <a:p>
                      <a:endParaRPr lang="en-IN" dirty="0"/>
                    </a:p>
                  </a:txBody>
                  <a:tcPr/>
                </a:tc>
                <a:tc>
                  <a:txBody>
                    <a:bodyPr/>
                    <a:lstStyle/>
                    <a:p>
                      <a:r>
                        <a:rPr lang="en-US" dirty="0"/>
                        <a:t>2</a:t>
                      </a:r>
                      <a:endParaRPr lang="en-IN" dirty="0"/>
                    </a:p>
                  </a:txBody>
                  <a:tcPr/>
                </a:tc>
                <a:tc>
                  <a:txBody>
                    <a:bodyPr/>
                    <a:lstStyle/>
                    <a:p>
                      <a:endParaRPr lang="en-IN" dirty="0"/>
                    </a:p>
                  </a:txBody>
                  <a:tcPr/>
                </a:tc>
                <a:tc>
                  <a:txBody>
                    <a:bodyPr/>
                    <a:lstStyle/>
                    <a:p>
                      <a:endParaRPr lang="en-IN" dirty="0"/>
                    </a:p>
                  </a:txBody>
                  <a:tcPr/>
                </a:tc>
                <a:tc>
                  <a:txBody>
                    <a:bodyPr/>
                    <a:lstStyle/>
                    <a:p>
                      <a:endParaRPr lang="en-IN"/>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2</a:t>
                      </a:r>
                    </a:p>
                  </a:txBody>
                  <a:tcPr/>
                </a:tc>
                <a:extLst>
                  <a:ext uri="{0D108BD9-81ED-4DB2-BD59-A6C34878D82A}">
                    <a16:rowId xmlns:a16="http://schemas.microsoft.com/office/drawing/2014/main" val="10004"/>
                  </a:ext>
                </a:extLst>
              </a:tr>
              <a:tr h="650368">
                <a:tc>
                  <a:txBody>
                    <a:bodyPr/>
                    <a:lstStyle/>
                    <a:p>
                      <a:r>
                        <a:rPr lang="en-IN" b="1" dirty="0">
                          <a:latin typeface="Times New Roman" panose="02020603050405020304" pitchFamily="18" charset="0"/>
                          <a:cs typeface="Times New Roman" panose="02020603050405020304" pitchFamily="18" charset="0"/>
                        </a:rPr>
                        <a:t>CO 5</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2</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extLst>
                  <a:ext uri="{0D108BD9-81ED-4DB2-BD59-A6C34878D82A}">
                    <a16:rowId xmlns:a16="http://schemas.microsoft.com/office/drawing/2014/main" val="10005"/>
                  </a:ext>
                </a:extLst>
              </a:tr>
              <a:tr h="650368">
                <a:tc>
                  <a:txBody>
                    <a:bodyPr/>
                    <a:lstStyle/>
                    <a:p>
                      <a:pPr marL="0" marR="0" indent="0" algn="l" defTabSz="914400" rtl="0" eaLnBrk="1" fontAlgn="auto" latinLnBrk="0" hangingPunct="1">
                        <a:lnSpc>
                          <a:spcPct val="100000"/>
                        </a:lnSpc>
                        <a:spcBef>
                          <a:spcPts val="0"/>
                        </a:spcBef>
                        <a:spcAft>
                          <a:spcPts val="0"/>
                        </a:spcAft>
                        <a:buSzPct val="100000"/>
                        <a:buFontTx/>
                        <a:buNone/>
                      </a:pPr>
                      <a:r>
                        <a:rPr lang="en-IN" b="1" dirty="0">
                          <a:latin typeface="Times New Roman" panose="02020603050405020304" pitchFamily="18" charset="0"/>
                          <a:cs typeface="Times New Roman" panose="02020603050405020304" pitchFamily="18" charset="0"/>
                        </a:rPr>
                        <a:t>CO 6</a:t>
                      </a:r>
                    </a:p>
                  </a:txBody>
                  <a:tcPr/>
                </a:tc>
                <a:tc>
                  <a:txBody>
                    <a:bodyPr/>
                    <a:lstStyle/>
                    <a:p>
                      <a:r>
                        <a:rPr lang="en-US" dirty="0"/>
                        <a:t>2</a:t>
                      </a:r>
                      <a:endParaRPr lang="en-IN" dirty="0"/>
                    </a:p>
                  </a:txBody>
                  <a:tcPr/>
                </a:tc>
                <a:tc>
                  <a:txBody>
                    <a:bodyPr/>
                    <a:lstStyle/>
                    <a:p>
                      <a:r>
                        <a:rPr lang="en-US" dirty="0"/>
                        <a:t>3</a:t>
                      </a:r>
                      <a:endParaRPr lang="en-IN" dirty="0"/>
                    </a:p>
                  </a:txBody>
                  <a:tcPr/>
                </a:tc>
                <a:tc>
                  <a:txBody>
                    <a:bodyPr/>
                    <a:lstStyle/>
                    <a:p>
                      <a:r>
                        <a:rPr lang="en-US" dirty="0"/>
                        <a:t>1</a:t>
                      </a:r>
                      <a:endParaRPr lang="en-IN" dirty="0"/>
                    </a:p>
                  </a:txBody>
                  <a:tcPr/>
                </a:tc>
                <a:tc>
                  <a:txBody>
                    <a:bodyPr/>
                    <a:lstStyle/>
                    <a:p>
                      <a:endParaRPr lang="en-IN" dirty="0"/>
                    </a:p>
                  </a:txBody>
                  <a:tcPr/>
                </a:tc>
                <a:tc>
                  <a:txBody>
                    <a:bodyPr/>
                    <a:lstStyle/>
                    <a:p>
                      <a:r>
                        <a:rPr lang="en-US" dirty="0"/>
                        <a:t>3</a:t>
                      </a: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r>
                        <a:rPr lang="en-IN" dirty="0"/>
                        <a:t>3</a:t>
                      </a:r>
                    </a:p>
                  </a:txBody>
                  <a:tcPr/>
                </a:tc>
                <a:tc>
                  <a:txBody>
                    <a:bodyPr/>
                    <a:lstStyle/>
                    <a:p>
                      <a:r>
                        <a:rPr lang="en-IN" dirty="0"/>
                        <a:t>2</a:t>
                      </a:r>
                    </a:p>
                  </a:txBody>
                  <a:tcPr/>
                </a:tc>
                <a:tc>
                  <a:txBody>
                    <a:bodyPr/>
                    <a:lstStyle/>
                    <a:p>
                      <a:endParaRPr lang="en-IN" dirty="0"/>
                    </a:p>
                  </a:txBody>
                  <a:tcPr/>
                </a:tc>
                <a:tc>
                  <a:txBody>
                    <a:bodyPr/>
                    <a:lstStyle/>
                    <a:p>
                      <a:r>
                        <a:rPr lang="en-IN" dirty="0"/>
                        <a:t>3</a:t>
                      </a:r>
                    </a:p>
                  </a:txBody>
                  <a:tcPr/>
                </a:tc>
                <a:extLst>
                  <a:ext uri="{0D108BD9-81ED-4DB2-BD59-A6C34878D82A}">
                    <a16:rowId xmlns:a16="http://schemas.microsoft.com/office/drawing/2014/main" val="10006"/>
                  </a:ext>
                </a:extLst>
              </a:tr>
              <a:tr h="951040">
                <a:tc gridSpan="13">
                  <a:txBody>
                    <a:bodyPr/>
                    <a:lstStyle/>
                    <a:p>
                      <a:r>
                        <a:rPr lang="en-IN" sz="1600" b="1" dirty="0">
                          <a:latin typeface="Times New Roman" panose="02020603050405020304" pitchFamily="18" charset="0"/>
                          <a:cs typeface="Times New Roman" panose="02020603050405020304" pitchFamily="18" charset="0"/>
                        </a:rPr>
                        <a:t>Strength</a:t>
                      </a:r>
                      <a:r>
                        <a:rPr lang="en-IN" sz="1600" b="1" baseline="0" dirty="0">
                          <a:latin typeface="Times New Roman" panose="02020603050405020304" pitchFamily="18" charset="0"/>
                          <a:cs typeface="Times New Roman" panose="02020603050405020304" pitchFamily="18" charset="0"/>
                        </a:rPr>
                        <a:t> of Correlation: </a:t>
                      </a:r>
                    </a:p>
                    <a:p>
                      <a:endParaRPr lang="en-IN" sz="1600" b="1" baseline="0" dirty="0">
                        <a:latin typeface="Times New Roman" panose="02020603050405020304" pitchFamily="18" charset="0"/>
                        <a:cs typeface="Times New Roman" panose="02020603050405020304" pitchFamily="18" charset="0"/>
                      </a:endParaRPr>
                    </a:p>
                    <a:p>
                      <a:r>
                        <a:rPr lang="en-IN" sz="1600" b="1" dirty="0">
                          <a:latin typeface="Times New Roman" panose="02020603050405020304" pitchFamily="18" charset="0"/>
                          <a:cs typeface="Times New Roman" panose="02020603050405020304" pitchFamily="18" charset="0"/>
                        </a:rPr>
                        <a:t>High: 3                                                                                 Medium: 2                                                                                              Low: 1</a:t>
                      </a:r>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bl>
          </a:graphicData>
        </a:graphic>
      </p:graphicFrame>
      <p:cxnSp>
        <p:nvCxnSpPr>
          <p:cNvPr id="2" name="Straight Connector 1"/>
          <p:cNvCxnSpPr/>
          <p:nvPr/>
        </p:nvCxnSpPr>
        <p:spPr>
          <a:xfrm>
            <a:off x="783590" y="476250"/>
            <a:ext cx="11115675" cy="2794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0" name="Picture 2"/>
          <p:cNvPicPr>
            <a:picLocks noChangeAspect="1" noChangeArrowheads="1"/>
          </p:cNvPicPr>
          <p:nvPr/>
        </p:nvPicPr>
        <p:blipFill>
          <a:blip r:embed="rId2"/>
          <a:srcRect/>
          <a:stretch>
            <a:fillRect/>
          </a:stretch>
        </p:blipFill>
        <p:spPr bwMode="auto">
          <a:xfrm>
            <a:off x="1853869" y="0"/>
            <a:ext cx="8750709" cy="3605527"/>
          </a:xfrm>
          <a:prstGeom prst="rect">
            <a:avLst/>
          </a:prstGeom>
          <a:noFill/>
          <a:ln>
            <a:noFill/>
          </a:ln>
          <a:effectLst/>
        </p:spPr>
      </p:pic>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Content Placeholder 2"/>
          <p:cNvSpPr>
            <a:spLocks noGrp="1"/>
          </p:cNvSpPr>
          <p:nvPr>
            <p:ph idx="1"/>
          </p:nvPr>
        </p:nvSpPr>
        <p:spPr>
          <a:xfrm>
            <a:off x="985214" y="1018025"/>
            <a:ext cx="10376482" cy="5552591"/>
          </a:xfrm>
        </p:spPr>
        <p:txBody>
          <a:bodyPr>
            <a:noAutofit/>
          </a:bodyPr>
          <a:lstStyle/>
          <a:p>
            <a:pPr algn="just" fontAlgn="auto">
              <a:lnSpc>
                <a:spcPct val="150000"/>
              </a:lnSpc>
              <a:buClr>
                <a:srgbClr val="000000"/>
              </a:buClr>
              <a:buFont typeface="Wingdings" panose="05000000000000000000" charset="0"/>
              <a:buChar char=""/>
            </a:pPr>
            <a:r>
              <a:rPr lang="en-US" sz="2000" dirty="0">
                <a:latin typeface="Times New Roman" panose="02020603050405020304" pitchFamily="18" charset="0"/>
                <a:cs typeface="Times New Roman" panose="02020603050405020304" pitchFamily="18" charset="0"/>
                <a:sym typeface="+mn-ea"/>
              </a:rPr>
              <a:t>Phishing has become the most serious problem, harming individuals, corporations, and even entire countries.</a:t>
            </a:r>
            <a:endParaRPr lang="en-US" sz="2000" noProof="1">
              <a:latin typeface="Times New Roman" panose="02020603050405020304" pitchFamily="18" charset="0"/>
              <a:cs typeface="Times New Roman" panose="02020603050405020304" pitchFamily="18" charset="0"/>
            </a:endParaRPr>
          </a:p>
          <a:p>
            <a:pPr algn="just" fontAlgn="auto">
              <a:lnSpc>
                <a:spcPct val="150000"/>
              </a:lnSpc>
              <a:buClr>
                <a:srgbClr val="000000"/>
              </a:buClr>
              <a:buFont typeface="Wingdings" panose="05000000000000000000" charset="0"/>
              <a:buChar char=""/>
            </a:pPr>
            <a:r>
              <a:rPr lang="en-US" sz="2000" dirty="0">
                <a:latin typeface="Times New Roman" panose="02020603050405020304" pitchFamily="18" charset="0"/>
                <a:cs typeface="Times New Roman" panose="02020603050405020304" pitchFamily="18" charset="0"/>
                <a:sym typeface="+mn-ea"/>
              </a:rPr>
              <a:t>The availability of multiple services such as online banking, entertainment, education, software downloading, and social networking has accelerated Web's evolution in recent years.</a:t>
            </a:r>
            <a:endParaRPr lang="en-US" sz="2000" noProof="1">
              <a:latin typeface="Times New Roman" panose="02020603050405020304" pitchFamily="18" charset="0"/>
              <a:cs typeface="Times New Roman" panose="02020603050405020304" pitchFamily="18" charset="0"/>
            </a:endParaRPr>
          </a:p>
          <a:p>
            <a:pPr algn="just" fontAlgn="auto">
              <a:lnSpc>
                <a:spcPct val="150000"/>
              </a:lnSpc>
              <a:buClr>
                <a:srgbClr val="000000"/>
              </a:buClr>
              <a:buFont typeface="Wingdings" panose="05000000000000000000" charset="0"/>
              <a:buChar char=""/>
            </a:pPr>
            <a:r>
              <a:rPr lang="en-US" sz="2000" dirty="0">
                <a:latin typeface="Times New Roman" panose="02020603050405020304" pitchFamily="18" charset="0"/>
                <a:cs typeface="Times New Roman" panose="02020603050405020304" pitchFamily="18" charset="0"/>
                <a:sym typeface="+mn-ea"/>
              </a:rPr>
              <a:t>Spoofed emails pretending to be from reputable businesses and agencies are used in social engineering techniques to direct consumers to fake websites that deceive users into giving financial information such as usernames and passwords. </a:t>
            </a:r>
            <a:endParaRPr lang="en-US" sz="2000" noProof="1">
              <a:latin typeface="Times New Roman" panose="02020603050405020304" pitchFamily="18" charset="0"/>
              <a:cs typeface="Times New Roman" panose="02020603050405020304" pitchFamily="18" charset="0"/>
            </a:endParaRPr>
          </a:p>
          <a:p>
            <a:pPr algn="just" fontAlgn="auto">
              <a:lnSpc>
                <a:spcPct val="150000"/>
              </a:lnSpc>
              <a:buClr>
                <a:srgbClr val="000000"/>
              </a:buClr>
              <a:buFont typeface="Wingdings" panose="05000000000000000000" charset="0"/>
              <a:buChar char=""/>
            </a:pPr>
            <a:r>
              <a:rPr lang="en-US" sz="2000" dirty="0">
                <a:latin typeface="Times New Roman" panose="02020603050405020304" pitchFamily="18" charset="0"/>
                <a:cs typeface="Times New Roman" panose="02020603050405020304" pitchFamily="18" charset="0"/>
                <a:sym typeface="+mn-ea"/>
              </a:rPr>
              <a:t>Technical tricks involve the installation of malicious software on computers to steal credentials directly, with systems frequently used to intercept users' online account usernames and  passwords.</a:t>
            </a:r>
            <a:endParaRPr lang="en-US" sz="2000" noProof="1">
              <a:latin typeface="Times New Roman" panose="02020603050405020304" pitchFamily="18" charset="0"/>
              <a:cs typeface="Times New Roman" panose="02020603050405020304" pitchFamily="18" charset="0"/>
            </a:endParaRPr>
          </a:p>
          <a:p>
            <a:pPr marL="457200" marR="721360" lvl="1" indent="0" algn="just">
              <a:lnSpc>
                <a:spcPct val="170000"/>
              </a:lnSpc>
              <a:spcBef>
                <a:spcPts val="10"/>
              </a:spcBef>
              <a:spcAft>
                <a:spcPts val="0"/>
              </a:spcAft>
              <a:buSzPts val="1200"/>
              <a:buFont typeface="Wingdings" panose="05000000000000000000" pitchFamily="2" charset="2"/>
              <a:buNone/>
              <a:tabLst>
                <a:tab pos="661035" algn="l"/>
              </a:tabLst>
            </a:pPr>
            <a:endParaRPr lang="en-US" sz="2000" dirty="0">
              <a:solidFill>
                <a:schemeClr val="tx1">
                  <a:lumMod val="85000"/>
                  <a:lumOff val="15000"/>
                </a:schemeClr>
              </a:solidFill>
              <a:effectLst/>
              <a:latin typeface="Times New Roman" panose="02020603050405020304" pitchFamily="18" charset="0"/>
              <a:ea typeface="Wingdings" panose="05000000000000000000" pitchFamily="2" charset="2"/>
              <a:cs typeface="Wingdings" panose="05000000000000000000" pitchFamily="2" charset="2"/>
            </a:endParaRPr>
          </a:p>
        </p:txBody>
      </p:sp>
      <p:cxnSp>
        <p:nvCxnSpPr>
          <p:cNvPr id="2" name="Straight Connector 1">
            <a:extLst>
              <a:ext uri="{FF2B5EF4-FFF2-40B4-BE49-F238E27FC236}">
                <a16:creationId xmlns:a16="http://schemas.microsoft.com/office/drawing/2014/main" id="{39F89F21-15B2-6556-08FD-12BC93D22054}"/>
              </a:ext>
            </a:extLst>
          </p:cNvPr>
          <p:cNvCxnSpPr/>
          <p:nvPr/>
        </p:nvCxnSpPr>
        <p:spPr>
          <a:xfrm>
            <a:off x="1952026" y="608627"/>
            <a:ext cx="8717872" cy="0"/>
          </a:xfrm>
          <a:prstGeom prst="line">
            <a:avLst/>
          </a:prstGeom>
        </p:spPr>
        <p:style>
          <a:lnRef idx="1">
            <a:schemeClr val="dk1"/>
          </a:lnRef>
          <a:fillRef idx="0">
            <a:schemeClr val="dk1"/>
          </a:fillRef>
          <a:effectRef idx="0">
            <a:schemeClr val="dk1"/>
          </a:effectRef>
          <a:fontRef idx="minor">
            <a:schemeClr val="tx1"/>
          </a:fontRef>
        </p:style>
      </p:cxnSp>
      <p:sp>
        <p:nvSpPr>
          <p:cNvPr id="4" name="Title 1">
            <a:extLst>
              <a:ext uri="{FF2B5EF4-FFF2-40B4-BE49-F238E27FC236}">
                <a16:creationId xmlns:a16="http://schemas.microsoft.com/office/drawing/2014/main" id="{4003ABB9-045F-3786-742F-19B2847E326A}"/>
              </a:ext>
            </a:extLst>
          </p:cNvPr>
          <p:cNvSpPr txBox="1">
            <a:spLocks/>
          </p:cNvSpPr>
          <p:nvPr/>
        </p:nvSpPr>
        <p:spPr>
          <a:xfrm>
            <a:off x="0" y="2"/>
            <a:ext cx="12192000" cy="618564"/>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2800" b="1" dirty="0">
                <a:solidFill>
                  <a:srgbClr val="FF0000"/>
                </a:solidFill>
                <a:latin typeface="Times New Roman" panose="02020603050405020304" pitchFamily="18" charset="0"/>
                <a:cs typeface="Times New Roman" panose="02020603050405020304" pitchFamily="18" charset="0"/>
              </a:rPr>
              <a:t>INTRODUCTION</a:t>
            </a:r>
            <a:endParaRPr lang="en-IN" sz="2800" b="1" dirty="0">
              <a:solidFill>
                <a:srgbClr val="FF3399"/>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0" name="Content Placeholder 2"/>
          <p:cNvSpPr>
            <a:spLocks noGrp="1"/>
          </p:cNvSpPr>
          <p:nvPr>
            <p:ph idx="1"/>
          </p:nvPr>
        </p:nvSpPr>
        <p:spPr>
          <a:xfrm>
            <a:off x="1682366" y="934069"/>
            <a:ext cx="9074125" cy="2223996"/>
          </a:xfrm>
        </p:spPr>
        <p:txBody>
          <a:bodyPr>
            <a:normAutofit/>
          </a:bodyPr>
          <a:lstStyle/>
          <a:p>
            <a:pPr>
              <a:lnSpc>
                <a:spcPct val="150000"/>
              </a:lnSpc>
              <a:buFont typeface="Wingdings" panose="05000000000000000000" pitchFamily="2" charset="2"/>
              <a:buChar char="Ø"/>
            </a:pPr>
            <a:endParaRPr lang="en-US" sz="2000" dirty="0">
              <a:solidFill>
                <a:schemeClr val="tx1"/>
              </a:solidFill>
              <a:effectLst/>
              <a:latin typeface="Times New Roman" panose="02020603050405020304" pitchFamily="18" charset="0"/>
              <a:ea typeface="Wingdings" panose="05000000000000000000" pitchFamily="2" charset="2"/>
              <a:cs typeface="Wingdings" panose="05000000000000000000" pitchFamily="2" charset="2"/>
            </a:endParaRPr>
          </a:p>
          <a:p>
            <a:pPr algn="just">
              <a:lnSpc>
                <a:spcPct val="100000"/>
              </a:lnSpc>
              <a:buClr>
                <a:srgbClr val="000000"/>
              </a:buClr>
              <a:buFont typeface="Wingdings" panose="05000000000000000000" pitchFamily="2" charset="2"/>
              <a:buChar char="Ø"/>
            </a:pPr>
            <a:r>
              <a:rPr lang="en-US" altLang="zh-CN" sz="2000" dirty="0">
                <a:solidFill>
                  <a:srgbClr val="0D0D0D"/>
                </a:solidFill>
                <a:latin typeface="Times New Roman" panose="02020603050405020304" pitchFamily="18" charset="0"/>
                <a:sym typeface="+mn-ea"/>
              </a:rPr>
              <a:t>The major trouble is that phishing technique is bad accuracy and low adaptability to new phishing links.</a:t>
            </a:r>
          </a:p>
          <a:p>
            <a:pPr algn="just">
              <a:lnSpc>
                <a:spcPct val="100000"/>
              </a:lnSpc>
              <a:buClr>
                <a:srgbClr val="000000"/>
              </a:buClr>
              <a:buFont typeface="Wingdings" panose="05000000000000000000" pitchFamily="2" charset="2"/>
              <a:buChar char="Ø"/>
            </a:pPr>
            <a:endParaRPr lang="en-US" altLang="zh-CN" sz="2000" dirty="0">
              <a:solidFill>
                <a:srgbClr val="0D0D0D"/>
              </a:solidFill>
              <a:latin typeface="Times New Roman" panose="02020603050405020304" pitchFamily="18" charset="0"/>
            </a:endParaRPr>
          </a:p>
          <a:p>
            <a:pPr algn="just">
              <a:lnSpc>
                <a:spcPct val="100000"/>
              </a:lnSpc>
              <a:buClr>
                <a:srgbClr val="000000"/>
              </a:buClr>
              <a:buFont typeface="Wingdings" panose="05000000000000000000" pitchFamily="2" charset="2"/>
              <a:buChar char="Ø"/>
            </a:pPr>
            <a:r>
              <a:rPr lang="en-US" altLang="zh-CN" sz="2000" dirty="0">
                <a:solidFill>
                  <a:srgbClr val="0D0D0D"/>
                </a:solidFill>
                <a:latin typeface="Times New Roman" panose="02020603050405020304" pitchFamily="18" charset="0"/>
                <a:sym typeface="+mn-ea"/>
              </a:rPr>
              <a:t>Detecting suspicious websites and detecting if they are phishing or not?</a:t>
            </a:r>
            <a:endParaRPr lang="en-US" altLang="zh-CN" sz="2000" dirty="0">
              <a:solidFill>
                <a:srgbClr val="0D0D0D"/>
              </a:solidFill>
              <a:latin typeface="Times New Roman" panose="02020603050405020304" pitchFamily="18" charset="0"/>
            </a:endParaRPr>
          </a:p>
          <a:p>
            <a:pPr>
              <a:lnSpc>
                <a:spcPct val="100000"/>
              </a:lnSpc>
              <a:buClr>
                <a:srgbClr val="000000"/>
              </a:buClr>
              <a:buFont typeface="Wingdings" panose="05000000000000000000" charset="0"/>
              <a:buChar char=""/>
            </a:pPr>
            <a:endParaRPr lang="en-IN" sz="2000" dirty="0">
              <a:solidFill>
                <a:schemeClr val="tx1"/>
              </a:solidFill>
            </a:endParaRPr>
          </a:p>
        </p:txBody>
      </p:sp>
      <p:cxnSp>
        <p:nvCxnSpPr>
          <p:cNvPr id="3" name="Straight Connector 2"/>
          <p:cNvCxnSpPr/>
          <p:nvPr/>
        </p:nvCxnSpPr>
        <p:spPr>
          <a:xfrm>
            <a:off x="1975475" y="618565"/>
            <a:ext cx="8904303" cy="0"/>
          </a:xfrm>
          <a:prstGeom prst="line">
            <a:avLst/>
          </a:prstGeom>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98384F04-946D-38D6-B25F-C222A2F5BEB7}"/>
              </a:ext>
            </a:extLst>
          </p:cNvPr>
          <p:cNvSpPr txBox="1">
            <a:spLocks/>
          </p:cNvSpPr>
          <p:nvPr/>
        </p:nvSpPr>
        <p:spPr>
          <a:xfrm>
            <a:off x="0" y="2"/>
            <a:ext cx="12192000" cy="618564"/>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2800" b="1" dirty="0">
                <a:solidFill>
                  <a:srgbClr val="FF0000"/>
                </a:solidFill>
                <a:latin typeface="Times New Roman" panose="02020603050405020304" pitchFamily="18" charset="0"/>
                <a:cs typeface="Times New Roman" panose="02020603050405020304" pitchFamily="18" charset="0"/>
              </a:rPr>
              <a:t>PROBLEM STATEMENT</a:t>
            </a:r>
            <a:endParaRPr lang="en-IN" sz="2800" b="1" dirty="0">
              <a:solidFill>
                <a:srgbClr val="FF3399"/>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1" name="Title 1"/>
          <p:cNvSpPr>
            <a:spLocks noGrp="1"/>
          </p:cNvSpPr>
          <p:nvPr>
            <p:ph type="title"/>
          </p:nvPr>
        </p:nvSpPr>
        <p:spPr>
          <a:xfrm>
            <a:off x="0" y="0"/>
            <a:ext cx="12192000" cy="727970"/>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OBJECTIVE</a:t>
            </a:r>
            <a:endParaRPr lang="en-IN" sz="2800" b="1" dirty="0">
              <a:solidFill>
                <a:srgbClr val="FF3399"/>
              </a:solidFill>
              <a:latin typeface="Times New Roman" panose="02020603050405020304" pitchFamily="18" charset="0"/>
              <a:cs typeface="Times New Roman" panose="02020603050405020304" pitchFamily="18" charset="0"/>
            </a:endParaRPr>
          </a:p>
        </p:txBody>
      </p:sp>
      <p:sp>
        <p:nvSpPr>
          <p:cNvPr id="1048622" name="Content Placeholder 2"/>
          <p:cNvSpPr>
            <a:spLocks noGrp="1"/>
          </p:cNvSpPr>
          <p:nvPr>
            <p:ph idx="1"/>
          </p:nvPr>
        </p:nvSpPr>
        <p:spPr>
          <a:xfrm>
            <a:off x="1597598" y="1411932"/>
            <a:ext cx="9548153" cy="3337050"/>
          </a:xfrm>
        </p:spPr>
        <p:txBody>
          <a:bodyPr>
            <a:normAutofit/>
          </a:bodyPr>
          <a:lstStyle/>
          <a:p>
            <a:pPr algn="just">
              <a:lnSpc>
                <a:spcPct val="120000"/>
              </a:lnSpc>
              <a:buClr>
                <a:srgbClr val="000000"/>
              </a:buClr>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sym typeface="+mn-ea"/>
              </a:rPr>
              <a:t>Machine Learning is an effective method for detecting phishin</a:t>
            </a:r>
            <a:r>
              <a:rPr lang="en-US" altLang="zh-CN" sz="2000" b="1" dirty="0">
                <a:latin typeface="Times New Roman" panose="02020603050405020304" pitchFamily="18" charset="0"/>
                <a:cs typeface="Times New Roman" panose="02020603050405020304" pitchFamily="18" charset="0"/>
                <a:sym typeface="+mn-ea"/>
              </a:rPr>
              <a:t>g</a:t>
            </a:r>
            <a:r>
              <a:rPr lang="en-US" altLang="zh-CN" sz="2000" dirty="0">
                <a:latin typeface="Times New Roman" panose="02020603050405020304" pitchFamily="18" charset="0"/>
                <a:cs typeface="Times New Roman" panose="02020603050405020304" pitchFamily="18" charset="0"/>
                <a:sym typeface="+mn-ea"/>
              </a:rPr>
              <a:t>.</a:t>
            </a:r>
            <a:endParaRPr lang="en-US" altLang="zh-CN" sz="2000" dirty="0">
              <a:latin typeface="Times New Roman" panose="02020603050405020304" pitchFamily="18" charset="0"/>
              <a:cs typeface="Times New Roman" panose="02020603050405020304" pitchFamily="18" charset="0"/>
            </a:endParaRPr>
          </a:p>
          <a:p>
            <a:pPr algn="just">
              <a:lnSpc>
                <a:spcPct val="120000"/>
              </a:lnSpc>
              <a:buClr>
                <a:srgbClr val="000000"/>
              </a:buClr>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sym typeface="+mn-ea"/>
              </a:rPr>
              <a:t>It also eliminates the disadvantages of the previous method.</a:t>
            </a:r>
            <a:endParaRPr lang="en-US" altLang="zh-CN" sz="2000" dirty="0">
              <a:latin typeface="Times New Roman" panose="02020603050405020304" pitchFamily="18" charset="0"/>
              <a:cs typeface="Times New Roman" panose="02020603050405020304" pitchFamily="18" charset="0"/>
            </a:endParaRPr>
          </a:p>
          <a:p>
            <a:pPr algn="just">
              <a:lnSpc>
                <a:spcPct val="120000"/>
              </a:lnSpc>
              <a:buClr>
                <a:srgbClr val="000000"/>
              </a:buClr>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sym typeface="+mn-ea"/>
              </a:rPr>
              <a:t>We conducted a thorough review of the literature and suggested a new method for detecting phishing websites using features extraction and a machine learning algorithm.</a:t>
            </a:r>
            <a:endParaRPr lang="en-US" altLang="zh-CN" sz="2000" dirty="0">
              <a:latin typeface="Times New Roman" panose="02020603050405020304" pitchFamily="18" charset="0"/>
              <a:cs typeface="Times New Roman" panose="02020603050405020304" pitchFamily="18" charset="0"/>
            </a:endParaRPr>
          </a:p>
          <a:p>
            <a:pPr algn="just">
              <a:lnSpc>
                <a:spcPct val="120000"/>
              </a:lnSpc>
              <a:buClr>
                <a:srgbClr val="000000"/>
              </a:buClr>
              <a:buFont typeface="Wingdings" panose="05000000000000000000" pitchFamily="2" charset="2"/>
              <a:buChar char="Ø"/>
            </a:pPr>
            <a:r>
              <a:rPr lang="en-US" altLang="zh-CN" sz="2000" dirty="0">
                <a:latin typeface="Times New Roman" panose="02020603050405020304" pitchFamily="18" charset="0"/>
                <a:cs typeface="Times New Roman" panose="02020603050405020304" pitchFamily="18" charset="0"/>
                <a:sym typeface="+mn-ea"/>
              </a:rPr>
              <a:t>The project's goal is to</a:t>
            </a:r>
            <a:r>
              <a:rPr lang="en-US" altLang="zh-CN" sz="2000" b="1" dirty="0">
                <a:latin typeface="Times New Roman" panose="02020603050405020304" pitchFamily="18" charset="0"/>
                <a:cs typeface="Times New Roman" panose="02020603050405020304" pitchFamily="18" charset="0"/>
                <a:sym typeface="+mn-ea"/>
              </a:rPr>
              <a:t> </a:t>
            </a:r>
            <a:r>
              <a:rPr lang="en-US" altLang="zh-CN" sz="2000" dirty="0">
                <a:latin typeface="Times New Roman" panose="02020603050405020304" pitchFamily="18" charset="0"/>
                <a:cs typeface="Times New Roman" panose="02020603050405020304" pitchFamily="18" charset="0"/>
                <a:sym typeface="+mn-ea"/>
              </a:rPr>
              <a:t>detect</a:t>
            </a:r>
            <a:r>
              <a:rPr lang="en-US" altLang="zh-CN" sz="2000" b="1" dirty="0">
                <a:latin typeface="Times New Roman" panose="02020603050405020304" pitchFamily="18" charset="0"/>
                <a:cs typeface="Times New Roman" panose="02020603050405020304" pitchFamily="18" charset="0"/>
                <a:sym typeface="+mn-ea"/>
              </a:rPr>
              <a:t> </a:t>
            </a:r>
            <a:r>
              <a:rPr lang="en-US" altLang="zh-CN" sz="2000" dirty="0">
                <a:latin typeface="Times New Roman" panose="02020603050405020304" pitchFamily="18" charset="0"/>
                <a:cs typeface="Times New Roman" panose="02020603050405020304" pitchFamily="18" charset="0"/>
                <a:sym typeface="+mn-ea"/>
              </a:rPr>
              <a:t>phishing URLs and narrow down the best machine learning algorithm by evaluating each algorithm's accuracy rate, false positive rate, and false negative rate.</a:t>
            </a:r>
            <a:endParaRPr lang="en-US" altLang="zh-CN"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2000" dirty="0">
              <a:solidFill>
                <a:schemeClr val="tx1"/>
              </a:solidFill>
              <a:latin typeface="Times New Roman" panose="02020603050405020304" pitchFamily="18" charset="0"/>
              <a:cs typeface="Times New Roman" panose="02020603050405020304" pitchFamily="18" charset="0"/>
            </a:endParaRPr>
          </a:p>
        </p:txBody>
      </p:sp>
      <p:cxnSp>
        <p:nvCxnSpPr>
          <p:cNvPr id="3" name="Straight Connector 2"/>
          <p:cNvCxnSpPr/>
          <p:nvPr/>
        </p:nvCxnSpPr>
        <p:spPr>
          <a:xfrm flipV="1">
            <a:off x="1597598" y="608882"/>
            <a:ext cx="9309735" cy="635"/>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4059" y="14861"/>
            <a:ext cx="10515600" cy="1037546"/>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LITERATURE SURVAY</a:t>
            </a:r>
            <a:endParaRPr lang="en-IN" sz="2800" dirty="0"/>
          </a:p>
        </p:txBody>
      </p:sp>
      <p:graphicFrame>
        <p:nvGraphicFramePr>
          <p:cNvPr id="4" name="Table 4"/>
          <p:cNvGraphicFramePr>
            <a:graphicFrameLocks noGrp="1"/>
          </p:cNvGraphicFramePr>
          <p:nvPr>
            <p:ph idx="1"/>
            <p:custDataLst>
              <p:tags r:id="rId1"/>
            </p:custDataLst>
          </p:nvPr>
        </p:nvGraphicFramePr>
        <p:xfrm>
          <a:off x="414291" y="1170038"/>
          <a:ext cx="11363417" cy="5191433"/>
        </p:xfrm>
        <a:graphic>
          <a:graphicData uri="http://schemas.openxmlformats.org/drawingml/2006/table">
            <a:tbl>
              <a:tblPr firstRow="1" bandRow="1">
                <a:tableStyleId>{5C22544A-7EE6-4342-B048-85BDC9FD1C3A}</a:tableStyleId>
              </a:tblPr>
              <a:tblGrid>
                <a:gridCol w="1260629">
                  <a:extLst>
                    <a:ext uri="{9D8B030D-6E8A-4147-A177-3AD203B41FA5}">
                      <a16:colId xmlns:a16="http://schemas.microsoft.com/office/drawing/2014/main" val="20000"/>
                    </a:ext>
                  </a:extLst>
                </a:gridCol>
                <a:gridCol w="2281561">
                  <a:extLst>
                    <a:ext uri="{9D8B030D-6E8A-4147-A177-3AD203B41FA5}">
                      <a16:colId xmlns:a16="http://schemas.microsoft.com/office/drawing/2014/main" val="20001"/>
                    </a:ext>
                  </a:extLst>
                </a:gridCol>
                <a:gridCol w="1205454">
                  <a:extLst>
                    <a:ext uri="{9D8B030D-6E8A-4147-A177-3AD203B41FA5}">
                      <a16:colId xmlns:a16="http://schemas.microsoft.com/office/drawing/2014/main" val="20002"/>
                    </a:ext>
                  </a:extLst>
                </a:gridCol>
                <a:gridCol w="6615773">
                  <a:extLst>
                    <a:ext uri="{9D8B030D-6E8A-4147-A177-3AD203B41FA5}">
                      <a16:colId xmlns:a16="http://schemas.microsoft.com/office/drawing/2014/main" val="20003"/>
                    </a:ext>
                  </a:extLst>
                </a:gridCol>
              </a:tblGrid>
              <a:tr h="907841">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Author name</a:t>
                      </a:r>
                      <a:endParaRPr lang="en-IN" sz="1400" dirty="0">
                        <a:effectLst/>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Paper name</a:t>
                      </a:r>
                      <a:endParaRPr lang="en-IN" sz="1400" dirty="0">
                        <a:effectLst/>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Publication Year</a:t>
                      </a:r>
                      <a:endParaRPr lang="en-IN" sz="1400" dirty="0">
                        <a:effectLst/>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Important Points</a:t>
                      </a:r>
                      <a:endParaRPr lang="en-IN" sz="1400" dirty="0">
                        <a:effectLst/>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1442876">
                <a:tc>
                  <a:txBody>
                    <a:bodyPr/>
                    <a:lstStyle/>
                    <a:p>
                      <a:r>
                        <a:rPr lang="en-US" sz="2000" baseline="30000" noProof="0">
                          <a:effectLst/>
                          <a:latin typeface="Times New Roman" panose="02020603050405020304"/>
                          <a:sym typeface="+mn-ea"/>
                        </a:rPr>
                        <a:t>Prof. Shilpa </a:t>
                      </a:r>
                      <a:r>
                        <a:rPr lang="en-US" sz="2000" baseline="30000" noProof="0" err="1">
                          <a:effectLst/>
                          <a:latin typeface="Times New Roman" panose="02020603050405020304"/>
                          <a:sym typeface="+mn-ea"/>
                        </a:rPr>
                        <a:t>Hadkar</a:t>
                      </a:r>
                      <a:endParaRPr lang="en-US" sz="2000" kern="1200" baseline="30000" noProof="0" err="1">
                        <a:solidFill>
                          <a:schemeClr val="dk1"/>
                        </a:solidFill>
                        <a:effectLst/>
                        <a:latin typeface="Times New Roman" panose="02020603050405020304"/>
                        <a:ea typeface="+mn-ea"/>
                        <a:cs typeface="Times New Roman" panose="02020603050405020304" pitchFamily="18" charset="0"/>
                        <a:sym typeface="+mn-ea"/>
                      </a:endParaRPr>
                    </a:p>
                  </a:txBody>
                  <a:tcPr/>
                </a:tc>
                <a:tc>
                  <a:txBody>
                    <a:bodyPr/>
                    <a:lstStyle/>
                    <a:p>
                      <a:r>
                        <a:rPr lang="en-US" sz="1400" noProof="0">
                          <a:effectLst/>
                          <a:latin typeface="Times New Roman" panose="02020603050405020304"/>
                          <a:sym typeface="+mn-ea"/>
                        </a:rPr>
                        <a:t>“Intelligent phishing URL detection using association rule mining”</a:t>
                      </a:r>
                      <a:endParaRPr lang="en-US" sz="1400" kern="1200">
                        <a:solidFill>
                          <a:schemeClr val="dk1"/>
                        </a:solidFill>
                        <a:effectLst/>
                        <a:latin typeface="Times New Roman" panose="02020603050405020304"/>
                        <a:ea typeface="+mn-ea"/>
                        <a:cs typeface="Times New Roman" panose="02020603050405020304"/>
                        <a:sym typeface="+mn-ea"/>
                      </a:endParaRPr>
                    </a:p>
                    <a:p>
                      <a:endParaRPr lang="en-IN" sz="1400" dirty="0">
                        <a:latin typeface="Times New Roman" panose="02020603050405020304" pitchFamily="18" charset="0"/>
                        <a:cs typeface="Times New Roman" panose="02020603050405020304" pitchFamily="18" charset="0"/>
                      </a:endParaRPr>
                    </a:p>
                  </a:txBody>
                  <a:tcPr/>
                </a:tc>
                <a:tc>
                  <a:txBody>
                    <a:bodyPr/>
                    <a:lstStyle/>
                    <a:p>
                      <a:r>
                        <a:rPr lang="en-US" sz="1400" dirty="0">
                          <a:latin typeface="Times New Roman" panose="02020603050405020304" pitchFamily="18" charset="0"/>
                          <a:cs typeface="Times New Roman" panose="02020603050405020304" pitchFamily="18" charset="0"/>
                        </a:rPr>
                        <a:t>2022</a:t>
                      </a:r>
                      <a:endParaRPr lang="en-IN" sz="1400" dirty="0">
                        <a:latin typeface="Times New Roman" panose="02020603050405020304" pitchFamily="18" charset="0"/>
                        <a:cs typeface="Times New Roman" panose="02020603050405020304" pitchFamily="18" charset="0"/>
                      </a:endParaRPr>
                    </a:p>
                  </a:txBody>
                  <a:tcPr/>
                </a:tc>
                <a:tc>
                  <a:txBody>
                    <a:bodyPr/>
                    <a:lstStyle/>
                    <a:p>
                      <a:r>
                        <a:rPr lang="en-US" sz="1400">
                          <a:latin typeface="Times New Roman" panose="02020603050405020304"/>
                          <a:cs typeface="Times New Roman" panose="02020603050405020304"/>
                          <a:sym typeface="+mn-ea"/>
                        </a:rPr>
                        <a:t>Aim of the paper is to detect phishing URLs as  well as narrow down to best machine learning algorithm by comparing accuracy rate, false positive and false negative rate of each algorithm.</a:t>
                      </a:r>
                    </a:p>
                    <a:p>
                      <a:endParaRPr lang="en-US"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1348847">
                <a:tc>
                  <a:txBody>
                    <a:bodyPr/>
                    <a:lstStyle/>
                    <a:p>
                      <a:r>
                        <a:rPr lang="en-US" sz="1400">
                          <a:latin typeface="Times New Roman" panose="02020603050405020304"/>
                          <a:sym typeface="+mn-ea"/>
                        </a:rPr>
                        <a:t>S.M. Mohammed Nazim Feroz</a:t>
                      </a:r>
                    </a:p>
                    <a:p>
                      <a:endParaRPr lang="en-IN" sz="140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r>
                        <a:rPr lang="en-US" altLang="en-IN" sz="1400">
                          <a:latin typeface="Times New Roman" panose="02020603050405020304" pitchFamily="18" charset="0"/>
                          <a:cs typeface="Times New Roman" panose="02020603050405020304" pitchFamily="18" charset="0"/>
                          <a:sym typeface="+mn-ea"/>
                        </a:rPr>
                        <a:t>“</a:t>
                      </a:r>
                      <a:r>
                        <a:rPr lang="en-IN" sz="1400">
                          <a:latin typeface="Times New Roman" panose="02020603050405020304" pitchFamily="18" charset="0"/>
                          <a:cs typeface="Times New Roman" panose="02020603050405020304" pitchFamily="18" charset="0"/>
                          <a:sym typeface="+mn-ea"/>
                        </a:rPr>
                        <a:t>Phishing URL detection using URL ranking</a:t>
                      </a:r>
                      <a:r>
                        <a:rPr lang="en-US" altLang="en-IN" sz="1400">
                          <a:latin typeface="Times New Roman" panose="02020603050405020304" pitchFamily="18" charset="0"/>
                          <a:cs typeface="Times New Roman" panose="02020603050405020304" pitchFamily="18" charset="0"/>
                          <a:sym typeface="+mn-ea"/>
                        </a:rPr>
                        <a:t>”</a:t>
                      </a:r>
                    </a:p>
                    <a:p>
                      <a:endParaRPr lang="en-IN" sz="1400" dirty="0">
                        <a:latin typeface="Times New Roman" panose="02020603050405020304" pitchFamily="18" charset="0"/>
                        <a:cs typeface="Times New Roman" panose="02020603050405020304" pitchFamily="18" charset="0"/>
                      </a:endParaRPr>
                    </a:p>
                  </a:txBody>
                  <a:tcPr/>
                </a:tc>
                <a:tc>
                  <a:txBody>
                    <a:bodyPr/>
                    <a:lstStyle/>
                    <a:p>
                      <a:r>
                        <a:rPr lang="en-US" sz="1400" kern="1200" dirty="0">
                          <a:solidFill>
                            <a:schemeClr val="dk1"/>
                          </a:solidFill>
                          <a:effectLst/>
                          <a:latin typeface="Times New Roman" panose="02020603050405020304" pitchFamily="18" charset="0"/>
                          <a:ea typeface="+mn-ea"/>
                          <a:cs typeface="Times New Roman" panose="02020603050405020304" pitchFamily="18" charset="0"/>
                        </a:rPr>
                        <a:t>2019</a:t>
                      </a:r>
                      <a:endParaRPr lang="en-IN" sz="1400" dirty="0">
                        <a:latin typeface="Times New Roman" panose="02020603050405020304" pitchFamily="18" charset="0"/>
                        <a:cs typeface="Times New Roman" panose="02020603050405020304" pitchFamily="18" charset="0"/>
                      </a:endParaRPr>
                    </a:p>
                  </a:txBody>
                  <a:tcPr/>
                </a:tc>
                <a:tc>
                  <a:txBody>
                    <a:bodyPr/>
                    <a:lstStyle/>
                    <a:p>
                      <a:r>
                        <a:rPr lang="en-US" sz="1400">
                          <a:latin typeface="Times New Roman" panose="02020603050405020304"/>
                          <a:sym typeface="+mn-ea"/>
                        </a:rPr>
                        <a:t>Aim  of the  phishers  is to acquire critical information like username, password and bank account details.  Cyber security  persons are now looking for trustworthy  and  steady  detection  techniques  for  phishing websites  detection.</a:t>
                      </a:r>
                    </a:p>
                    <a:p>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r h="1491869">
                <a:tc>
                  <a:txBody>
                    <a:bodyPr/>
                    <a:lstStyle/>
                    <a:p>
                      <a:r>
                        <a:rPr lang="en-US" sz="1400">
                          <a:latin typeface="Times New Roman" panose="02020603050405020304"/>
                          <a:sym typeface="+mn-ea"/>
                        </a:rPr>
                        <a:t>Rishikesh Mahajan</a:t>
                      </a:r>
                    </a:p>
                    <a:p>
                      <a:endParaRPr lang="en-IN" sz="1400" kern="1200" dirty="0">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txBody>
                  <a:tcPr/>
                </a:tc>
                <a:tc>
                  <a:txBody>
                    <a:bodyPr/>
                    <a:lstStyle/>
                    <a:p>
                      <a:r>
                        <a:rPr lang="en-US" sz="1400" noProof="0">
                          <a:effectLst/>
                          <a:latin typeface="Times New Roman" panose="02020603050405020304"/>
                          <a:sym typeface="+mn-ea"/>
                        </a:rPr>
                        <a:t>“Phishing Website Detection using Machine Learning Algorithms”</a:t>
                      </a:r>
                      <a:endParaRPr lang="en-US" sz="1400" b="0" i="0" u="none" strike="noStrike" kern="1200" noProof="0">
                        <a:effectLst/>
                        <a:latin typeface="Times New Roman" panose="02020603050405020304"/>
                        <a:sym typeface="+mn-ea"/>
                      </a:endParaRPr>
                    </a:p>
                    <a:p>
                      <a:endParaRPr lang="en-IN" sz="1400" dirty="0">
                        <a:latin typeface="Times New Roman" panose="02020603050405020304" pitchFamily="18" charset="0"/>
                        <a:cs typeface="Times New Roman" panose="02020603050405020304" pitchFamily="18" charset="0"/>
                      </a:endParaRPr>
                    </a:p>
                  </a:txBody>
                  <a:tcPr/>
                </a:tc>
                <a:tc>
                  <a:txBody>
                    <a:bodyPr/>
                    <a:lstStyle/>
                    <a:p>
                      <a:r>
                        <a:rPr lang="en-US" sz="1400" dirty="0">
                          <a:latin typeface="Times New Roman" panose="02020603050405020304" pitchFamily="18" charset="0"/>
                          <a:cs typeface="Times New Roman" panose="02020603050405020304" pitchFamily="18" charset="0"/>
                        </a:rPr>
                        <a:t>2018</a:t>
                      </a:r>
                      <a:endParaRPr lang="en-IN" sz="1400" dirty="0">
                        <a:latin typeface="Times New Roman" panose="02020603050405020304" pitchFamily="18" charset="0"/>
                        <a:cs typeface="Times New Roman" panose="02020603050405020304" pitchFamily="18" charset="0"/>
                      </a:endParaRPr>
                    </a:p>
                  </a:txBody>
                  <a:tcPr/>
                </a:tc>
                <a:tc>
                  <a:txBody>
                    <a:bodyPr/>
                    <a:lstStyle/>
                    <a:p>
                      <a:r>
                        <a:rPr lang="en-US" sz="1400">
                          <a:latin typeface="Times New Roman" panose="02020603050405020304"/>
                          <a:sym typeface="+mn-ea"/>
                        </a:rPr>
                        <a:t>This  paper  deals with  machine learning technology for detection of phishing URLs by extracting and analyzing various features of legitimate and phishing URLs. Decision  Tree,  random  forest  and  Support  vector  machine algorithms are used to detect phishing  websites. </a:t>
                      </a:r>
                    </a:p>
                    <a:p>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bl>
          </a:graphicData>
        </a:graphic>
      </p:graphicFrame>
      <p:cxnSp>
        <p:nvCxnSpPr>
          <p:cNvPr id="6" name="Straight Connector 5"/>
          <p:cNvCxnSpPr>
            <a:cxnSpLocks/>
          </p:cNvCxnSpPr>
          <p:nvPr/>
        </p:nvCxnSpPr>
        <p:spPr>
          <a:xfrm>
            <a:off x="1904309" y="649108"/>
            <a:ext cx="9058552"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3" name="Title 1"/>
          <p:cNvSpPr>
            <a:spLocks noGrp="1"/>
          </p:cNvSpPr>
          <p:nvPr>
            <p:ph type="title"/>
          </p:nvPr>
        </p:nvSpPr>
        <p:spPr>
          <a:xfrm>
            <a:off x="0" y="17222"/>
            <a:ext cx="12192000" cy="721659"/>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EXISTING SYSTEM</a:t>
            </a:r>
            <a:endParaRPr lang="en-IN" sz="2800" b="1" dirty="0">
              <a:solidFill>
                <a:srgbClr val="FF3399"/>
              </a:solidFill>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sz="half" idx="1"/>
          </p:nvPr>
        </p:nvSpPr>
        <p:spPr>
          <a:xfrm>
            <a:off x="1425677" y="1767781"/>
            <a:ext cx="10260319" cy="4351338"/>
          </a:xfrm>
        </p:spPr>
        <p:txBody>
          <a:bodyPr>
            <a:noAutofit/>
          </a:bodyPr>
          <a:lstStyle/>
          <a:p>
            <a:pPr algn="just">
              <a:lnSpc>
                <a:spcPct val="150000"/>
              </a:lnSpc>
              <a:buFont typeface="Wingdings" panose="05000000000000000000" pitchFamily="2" charset="2"/>
              <a:buChar char="§"/>
            </a:pPr>
            <a:r>
              <a:rPr lang="en-US" dirty="0">
                <a:solidFill>
                  <a:schemeClr val="tx1"/>
                </a:solidFill>
                <a:latin typeface="Times New Roman" panose="02020603050405020304" pitchFamily="18" charset="0"/>
                <a:cs typeface="Times New Roman" panose="02020603050405020304" pitchFamily="18" charset="0"/>
              </a:rPr>
              <a:t> </a:t>
            </a:r>
            <a:endParaRPr lang="en-US" sz="1800" dirty="0">
              <a:solidFill>
                <a:schemeClr val="tx1"/>
              </a:solidFill>
              <a:latin typeface="Times New Roman" panose="02020603050405020304" pitchFamily="18" charset="0"/>
              <a:cs typeface="Times New Roman" panose="02020603050405020304" pitchFamily="18" charset="0"/>
            </a:endParaRPr>
          </a:p>
        </p:txBody>
      </p:sp>
      <p:cxnSp>
        <p:nvCxnSpPr>
          <p:cNvPr id="3" name="Straight Connector 2"/>
          <p:cNvCxnSpPr>
            <a:cxnSpLocks/>
          </p:cNvCxnSpPr>
          <p:nvPr/>
        </p:nvCxnSpPr>
        <p:spPr>
          <a:xfrm>
            <a:off x="1967948" y="614569"/>
            <a:ext cx="8975035" cy="0"/>
          </a:xfrm>
          <a:prstGeom prst="line">
            <a:avLst/>
          </a:prstGeom>
        </p:spPr>
        <p:style>
          <a:lnRef idx="1">
            <a:schemeClr val="dk1"/>
          </a:lnRef>
          <a:fillRef idx="0">
            <a:schemeClr val="dk1"/>
          </a:fillRef>
          <a:effectRef idx="0">
            <a:schemeClr val="dk1"/>
          </a:effectRef>
          <a:fontRef idx="minor">
            <a:schemeClr val="tx1"/>
          </a:fontRef>
        </p:style>
      </p:cxnSp>
      <p:sp>
        <p:nvSpPr>
          <p:cNvPr id="2" name="Text Box 1"/>
          <p:cNvSpPr txBox="1"/>
          <p:nvPr/>
        </p:nvSpPr>
        <p:spPr>
          <a:xfrm>
            <a:off x="1051449" y="900690"/>
            <a:ext cx="10808031" cy="5940088"/>
          </a:xfrm>
          <a:prstGeom prst="rect">
            <a:avLst/>
          </a:prstGeom>
          <a:noFill/>
        </p:spPr>
        <p:txBody>
          <a:bodyPr wrap="square" rtlCol="0">
            <a:spAutoFit/>
          </a:bodyPr>
          <a:lstStyle/>
          <a:p>
            <a:pPr marL="285750" indent="-285750" algn="l">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Data Collection and Feature Extraction:</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	Gather a diverse dataset containing both legitimate and phishing websites.</a:t>
            </a:r>
          </a:p>
          <a:p>
            <a:pPr algn="just"/>
            <a:r>
              <a:rPr lang="en-US" sz="2000" dirty="0">
                <a:latin typeface="Times New Roman" panose="02020603050405020304" pitchFamily="18" charset="0"/>
                <a:cs typeface="Times New Roman" panose="02020603050405020304" pitchFamily="18" charset="0"/>
              </a:rPr>
              <a:t>	Extract relevant features from the URLs, website content, and metadata.</a:t>
            </a:r>
          </a:p>
          <a:p>
            <a:pPr algn="just"/>
            <a:r>
              <a:rPr lang="en-US" sz="2000" dirty="0">
                <a:latin typeface="Times New Roman" panose="02020603050405020304" pitchFamily="18" charset="0"/>
                <a:cs typeface="Times New Roman" panose="02020603050405020304" pitchFamily="18" charset="0"/>
              </a:rPr>
              <a:t>	Features may include URL length, presence of suspicious keywords, domain age, SSL certificate 	information, etc.</a:t>
            </a:r>
          </a:p>
          <a:p>
            <a:pPr marL="285750" indent="-285750" algn="l">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Model Selection and Training:</a:t>
            </a:r>
          </a:p>
          <a:p>
            <a:pPr algn="l"/>
            <a:r>
              <a:rPr lang="en-US" sz="2000" dirty="0">
                <a:latin typeface="Times New Roman" panose="02020603050405020304" pitchFamily="18" charset="0"/>
                <a:cs typeface="Times New Roman" panose="02020603050405020304" pitchFamily="18" charset="0"/>
              </a:rPr>
              <a:t>	Choose appropriate machine learning algorithms for classification tasks, such as decision trees, 	random forests, support 	vector machines (SVM), or neural networks.</a:t>
            </a:r>
          </a:p>
          <a:p>
            <a:pPr algn="l"/>
            <a:r>
              <a:rPr lang="en-US" sz="2000" dirty="0">
                <a:latin typeface="Times New Roman" panose="02020603050405020304" pitchFamily="18" charset="0"/>
                <a:cs typeface="Times New Roman" panose="02020603050405020304" pitchFamily="18" charset="0"/>
              </a:rPr>
              <a:t>	Split the dataset into training and testing sets for model evaluation.</a:t>
            </a:r>
          </a:p>
          <a:p>
            <a:pPr algn="l"/>
            <a:r>
              <a:rPr lang="en-US" sz="2000" dirty="0">
                <a:latin typeface="Times New Roman" panose="02020603050405020304" pitchFamily="18" charset="0"/>
                <a:cs typeface="Times New Roman" panose="02020603050405020304" pitchFamily="18" charset="0"/>
              </a:rPr>
              <a:t>	Train the selected models using the training data, optimizing hyperparameters to improve 	performance.</a:t>
            </a:r>
          </a:p>
          <a:p>
            <a:pPr marL="285750" indent="-285750" algn="l">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Real-Time Monitoring and Detection:</a:t>
            </a:r>
          </a:p>
          <a:p>
            <a:pPr algn="l"/>
            <a:r>
              <a:rPr lang="en-US" sz="2000" dirty="0">
                <a:latin typeface="Times New Roman" panose="02020603050405020304" pitchFamily="18" charset="0"/>
                <a:cs typeface="Times New Roman" panose="02020603050405020304" pitchFamily="18" charset="0"/>
              </a:rPr>
              <a:t>	Implement the trained models into a real-time monitoring system.</a:t>
            </a:r>
          </a:p>
          <a:p>
            <a:pPr algn="l"/>
            <a:r>
              <a:rPr lang="en-US" sz="2000" dirty="0">
                <a:latin typeface="Times New Roman" panose="02020603050405020304" pitchFamily="18" charset="0"/>
                <a:cs typeface="Times New Roman" panose="02020603050405020304" pitchFamily="18" charset="0"/>
              </a:rPr>
              <a:t>	Continuously monitor incoming URLs or website requests.</a:t>
            </a:r>
          </a:p>
          <a:p>
            <a:pPr algn="l"/>
            <a:r>
              <a:rPr lang="en-US" sz="2000" dirty="0">
                <a:latin typeface="Times New Roman" panose="02020603050405020304" pitchFamily="18" charset="0"/>
                <a:cs typeface="Times New Roman" panose="02020603050405020304" pitchFamily="18" charset="0"/>
              </a:rPr>
              <a:t>	Apply the trained models to classify URLs as either legitimate or phishing in real-time.</a:t>
            </a:r>
          </a:p>
          <a:p>
            <a:pPr algn="l"/>
            <a:r>
              <a:rPr lang="en-US" sz="2000" dirty="0">
                <a:latin typeface="Times New Roman" panose="02020603050405020304" pitchFamily="18" charset="0"/>
                <a:cs typeface="Times New Roman" panose="02020603050405020304" pitchFamily="18" charset="0"/>
              </a:rPr>
              <a:t>	Use techniques like streaming analytics or event processing to handle large volumes of data 	efficiently.</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12192000" cy="523220"/>
          </a:xfrm>
          <a:prstGeom prst="rect">
            <a:avLst/>
          </a:prstGeom>
          <a:noFill/>
        </p:spPr>
        <p:txBody>
          <a:bodyPr wrap="square" rtlCol="0">
            <a:spAutoFit/>
          </a:bodyPr>
          <a:lstStyle/>
          <a:p>
            <a:pPr algn="ctr"/>
            <a:r>
              <a:rPr lang="en-IN" sz="2800" b="1" dirty="0">
                <a:solidFill>
                  <a:srgbClr val="FF0000"/>
                </a:solidFill>
                <a:latin typeface="Times New Roman" panose="02020603050405020304" pitchFamily="18" charset="0"/>
                <a:cs typeface="Times New Roman" panose="02020603050405020304" pitchFamily="18" charset="0"/>
              </a:rPr>
              <a:t>METHODOLOGY</a:t>
            </a:r>
          </a:p>
        </p:txBody>
      </p:sp>
      <p:sp>
        <p:nvSpPr>
          <p:cNvPr id="3" name="TextBox 2"/>
          <p:cNvSpPr txBox="1"/>
          <p:nvPr/>
        </p:nvSpPr>
        <p:spPr>
          <a:xfrm>
            <a:off x="1760924" y="1305877"/>
            <a:ext cx="9092606" cy="4708981"/>
          </a:xfrm>
          <a:prstGeom prst="rect">
            <a:avLst/>
          </a:prstGeom>
          <a:noFill/>
        </p:spPr>
        <p:txBody>
          <a:bodyPr wrap="square" rtlCol="0">
            <a:spAutoFit/>
          </a:bodyPr>
          <a:lstStyle/>
          <a:p>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A phishing website is a social engineering technique that imitates legitimate</a:t>
            </a:r>
          </a:p>
          <a:p>
            <a:pPr indent="0">
              <a:buFont typeface="Arial" panose="020B0704020202020204" pitchFamily="34" charset="0"/>
              <a:buNone/>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     webpages and uniform resource locators (URLs). </a:t>
            </a:r>
          </a:p>
          <a:p>
            <a:pPr marL="285750" indent="-285750">
              <a:buFont typeface="Arial" panose="020B0704020202020204" pitchFamily="34" charset="0"/>
              <a:buChar char="•"/>
            </a:pPr>
            <a:endParaRPr lang="en-US" sz="20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
            </a:pPr>
            <a:r>
              <a:rPr lang="en-US" sz="2000" dirty="0">
                <a:solidFill>
                  <a:schemeClr val="tx1">
                    <a:lumMod val="75000"/>
                    <a:lumOff val="25000"/>
                  </a:schemeClr>
                </a:solidFill>
                <a:latin typeface="Times New Roman" panose="02020603050405020304" pitchFamily="18" charset="0"/>
                <a:cs typeface="Times New Roman" panose="02020603050405020304" pitchFamily="18" charset="0"/>
              </a:rPr>
              <a:t> The Uniform Resource Locator (URL) is the most common way for phishing assaults to occur. </a:t>
            </a:r>
          </a:p>
          <a:p>
            <a:pPr marL="285750" indent="-285750">
              <a:buFont typeface="Wingdings" panose="05000000000000000000" charset="0"/>
              <a:buChar char=""/>
            </a:pPr>
            <a:endParaRPr lang="en-US" sz="2000" dirty="0">
              <a:solidFill>
                <a:schemeClr val="tx1">
                  <a:lumMod val="75000"/>
                  <a:lumOff val="25000"/>
                </a:schemeClr>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
            </a:pPr>
            <a:r>
              <a:rPr lang="en-US" sz="2000" dirty="0">
                <a:solidFill>
                  <a:schemeClr val="tx1">
                    <a:lumMod val="75000"/>
                    <a:lumOff val="25000"/>
                  </a:schemeClr>
                </a:solidFill>
                <a:latin typeface="Times New Roman" panose="02020603050405020304" pitchFamily="18" charset="0"/>
                <a:cs typeface="Times New Roman" panose="02020603050405020304" pitchFamily="18" charset="0"/>
              </a:rPr>
              <a:t>Phisher has complete control over the URL's sub-domains. The phisher can alter the URL because it contains file components and directories.This research used the linear-sequential model, often known as the waterfall model. </a:t>
            </a:r>
          </a:p>
          <a:p>
            <a:pPr marL="285750" indent="-285750">
              <a:buFont typeface="Wingdings" panose="05000000000000000000" charset="0"/>
              <a:buChar char=""/>
            </a:pPr>
            <a:endParaRPr lang="en-US" sz="2000" dirty="0">
              <a:solidFill>
                <a:schemeClr val="tx1">
                  <a:lumMod val="75000"/>
                  <a:lumOff val="25000"/>
                </a:schemeClr>
              </a:solidFill>
              <a:latin typeface="Times New Roman" panose="02020603050405020304" pitchFamily="18" charset="0"/>
              <a:cs typeface="Times New Roman" panose="02020603050405020304" pitchFamily="18" charset="0"/>
            </a:endParaRPr>
          </a:p>
          <a:p>
            <a:pPr marL="285750" indent="-285750" algn="l">
              <a:buFont typeface="Wingdings" panose="05000000000000000000" charset="0"/>
              <a:buChar char=""/>
            </a:pPr>
            <a:r>
              <a:rPr lang="en-US" sz="2000" b="0" i="0" dirty="0">
                <a:solidFill>
                  <a:srgbClr val="151515"/>
                </a:solidFill>
                <a:effectLst/>
                <a:latin typeface="Times New Roman" panose="02020603050405020304" pitchFamily="18" charset="0"/>
                <a:cs typeface="Times New Roman" panose="02020603050405020304" pitchFamily="18" charset="0"/>
              </a:rPr>
              <a:t>Although the waterfall approach is considered conventional, it works best in instances where there are few requirements. The application was divided into smaller components that were built using frameworks and hand-written code.</a:t>
            </a:r>
          </a:p>
          <a:p>
            <a:endParaRPr lang="en-IN" sz="2000" dirty="0">
              <a:latin typeface="Times New Roman" panose="02020603050405020304" pitchFamily="18" charset="0"/>
              <a:cs typeface="Times New Roman" panose="02020603050405020304" pitchFamily="18" charset="0"/>
            </a:endParaRPr>
          </a:p>
        </p:txBody>
      </p:sp>
      <p:cxnSp>
        <p:nvCxnSpPr>
          <p:cNvPr id="5" name="Straight Connector 4"/>
          <p:cNvCxnSpPr>
            <a:cxnSpLocks/>
          </p:cNvCxnSpPr>
          <p:nvPr/>
        </p:nvCxnSpPr>
        <p:spPr>
          <a:xfrm>
            <a:off x="1987947" y="689287"/>
            <a:ext cx="8984853"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8" name="Title 1"/>
          <p:cNvSpPr>
            <a:spLocks noGrp="1"/>
          </p:cNvSpPr>
          <p:nvPr>
            <p:ph type="title"/>
          </p:nvPr>
        </p:nvSpPr>
        <p:spPr>
          <a:xfrm>
            <a:off x="0" y="0"/>
            <a:ext cx="12192000" cy="665509"/>
          </a:xfrm>
        </p:spPr>
        <p:txBody>
          <a:bodyPr>
            <a:normAutofit/>
          </a:bodyPr>
          <a:lstStyle/>
          <a:p>
            <a:pPr algn="ctr"/>
            <a:r>
              <a:rPr lang="en-IN" sz="2800" b="1" dirty="0">
                <a:solidFill>
                  <a:srgbClr val="FF0000"/>
                </a:solidFill>
                <a:latin typeface="Times New Roman" panose="02020603050405020304" pitchFamily="18" charset="0"/>
                <a:cs typeface="Times New Roman" panose="02020603050405020304" pitchFamily="18" charset="0"/>
              </a:rPr>
              <a:t>BLOCK DIAGRAM</a:t>
            </a:r>
          </a:p>
        </p:txBody>
      </p:sp>
      <p:cxnSp>
        <p:nvCxnSpPr>
          <p:cNvPr id="3" name="Straight Connector 2"/>
          <p:cNvCxnSpPr/>
          <p:nvPr/>
        </p:nvCxnSpPr>
        <p:spPr>
          <a:xfrm flipV="1">
            <a:off x="1965822" y="567332"/>
            <a:ext cx="8968105" cy="43180"/>
          </a:xfrm>
          <a:prstGeom prst="line">
            <a:avLst/>
          </a:prstGeom>
        </p:spPr>
        <p:style>
          <a:lnRef idx="1">
            <a:schemeClr val="dk1"/>
          </a:lnRef>
          <a:fillRef idx="0">
            <a:schemeClr val="dk1"/>
          </a:fillRef>
          <a:effectRef idx="0">
            <a:schemeClr val="dk1"/>
          </a:effectRef>
          <a:fontRef idx="minor">
            <a:schemeClr val="tx1"/>
          </a:fontRef>
        </p:style>
      </p:cxnSp>
      <p:pic>
        <p:nvPicPr>
          <p:cNvPr id="5" name="Picture 4" descr="Block-diagram-of-our-proposed-system"/>
          <p:cNvPicPr>
            <a:picLocks noChangeAspect="1"/>
          </p:cNvPicPr>
          <p:nvPr/>
        </p:nvPicPr>
        <p:blipFill>
          <a:blip r:embed="rId2"/>
          <a:stretch>
            <a:fillRect/>
          </a:stretch>
        </p:blipFill>
        <p:spPr>
          <a:xfrm>
            <a:off x="2310309" y="1671761"/>
            <a:ext cx="8279130" cy="435546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UNIT_TABLE_BEAUTIFY" val="smartTable{47ef16fe-a06b-406b-9ccc-07a9b3fca2de}"/>
</p:tagLst>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25</TotalTime>
  <Words>1401</Words>
  <Application>Microsoft Office PowerPoint</Application>
  <PresentationFormat>Widescreen</PresentationFormat>
  <Paragraphs>242</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Times New Roman</vt:lpstr>
      <vt:lpstr>Times New Roman Regular</vt:lpstr>
      <vt:lpstr>Trebuchet MS</vt:lpstr>
      <vt:lpstr>Wingdings</vt:lpstr>
      <vt:lpstr>Wingdings 3</vt:lpstr>
      <vt:lpstr>Facet</vt:lpstr>
      <vt:lpstr>POWER POINT PRESENTATION  On  PROJECT – “Phishing URL Detection” DEPARTMENT OF COMPUTER SCIENCE &amp; ENGINEERING  </vt:lpstr>
      <vt:lpstr>CONTENTS</vt:lpstr>
      <vt:lpstr>PowerPoint Presentation</vt:lpstr>
      <vt:lpstr>PowerPoint Presentation</vt:lpstr>
      <vt:lpstr>OBJECTIVE</vt:lpstr>
      <vt:lpstr>LITERATURE SURVAY</vt:lpstr>
      <vt:lpstr>EXISTING SYSTEM</vt:lpstr>
      <vt:lpstr>PowerPoint Presentation</vt:lpstr>
      <vt:lpstr>BLOCK DIAGRAM</vt:lpstr>
      <vt:lpstr>HARDWARE AND SOFTWARE REQUIREMENTS </vt:lpstr>
      <vt:lpstr>PowerPoint Presentation</vt:lpstr>
      <vt:lpstr>FLOWCHART  DIAGRAM</vt:lpstr>
      <vt:lpstr>RESULT </vt:lpstr>
      <vt:lpstr>PowerPoint Presentation</vt:lpstr>
      <vt:lpstr>CONCLUSIONS</vt:lpstr>
      <vt:lpstr>FUTURE SCOPE</vt:lpstr>
      <vt:lpstr>REFERENCES</vt:lpstr>
      <vt:lpstr>PROGRAM OUTCOMES</vt:lpstr>
      <vt:lpstr>COURCE OUTCOMES OF PROJECT</vt:lpstr>
      <vt:lpstr>CO-PO MAPPING OF PROJECT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Prashant Aware</cp:lastModifiedBy>
  <cp:revision>118</cp:revision>
  <dcterms:created xsi:type="dcterms:W3CDTF">2024-03-08T18:04:13Z</dcterms:created>
  <dcterms:modified xsi:type="dcterms:W3CDTF">2024-03-08T19:11:47Z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65141b8ed7e149ceb99ca63f3f7ca47d</vt:lpwstr>
  </property>
  <property fmtid="{D5CDD505-2E9C-101B-9397-08002B2CF9AE}" pid="3" name="KSOProductBuildVer">
    <vt:lpwstr>1033-3.2.0.6370</vt:lpwstr>
  </property>
</Properties>
</file>